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597" r:id="rId2"/>
    <p:sldId id="600" r:id="rId3"/>
    <p:sldId id="871" r:id="rId4"/>
    <p:sldId id="884" r:id="rId5"/>
    <p:sldId id="864" r:id="rId6"/>
    <p:sldId id="857" r:id="rId7"/>
    <p:sldId id="880" r:id="rId8"/>
    <p:sldId id="858" r:id="rId9"/>
    <p:sldId id="881" r:id="rId10"/>
    <p:sldId id="859" r:id="rId11"/>
    <p:sldId id="882" r:id="rId12"/>
    <p:sldId id="886" r:id="rId13"/>
    <p:sldId id="862" r:id="rId14"/>
    <p:sldId id="863" r:id="rId15"/>
  </p:sldIdLst>
  <p:sldSz cx="9144000" cy="6858000" type="screen4x3"/>
  <p:notesSz cx="6797675" cy="987425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新細明體" pitchFamily="18" charset="-120"/>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新細明體" pitchFamily="18" charset="-120"/>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新細明體" pitchFamily="18" charset="-120"/>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新細明體" pitchFamily="18" charset="-120"/>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sz="2400" kern="1200">
        <a:solidFill>
          <a:schemeClr val="tx1"/>
        </a:solidFill>
        <a:latin typeface="Times New Roman" pitchFamily="18" charset="0"/>
        <a:ea typeface="新細明體" pitchFamily="18" charset="-120"/>
        <a:cs typeface="+mn-cs"/>
      </a:defRPr>
    </a:lvl6pPr>
    <a:lvl7pPr marL="2743200" algn="l" defTabSz="914400" rtl="0" eaLnBrk="1" latinLnBrk="0" hangingPunct="1">
      <a:defRPr sz="2400" kern="1200">
        <a:solidFill>
          <a:schemeClr val="tx1"/>
        </a:solidFill>
        <a:latin typeface="Times New Roman" pitchFamily="18" charset="0"/>
        <a:ea typeface="新細明體" pitchFamily="18" charset="-120"/>
        <a:cs typeface="+mn-cs"/>
      </a:defRPr>
    </a:lvl7pPr>
    <a:lvl8pPr marL="3200400" algn="l" defTabSz="914400" rtl="0" eaLnBrk="1" latinLnBrk="0" hangingPunct="1">
      <a:defRPr sz="2400" kern="1200">
        <a:solidFill>
          <a:schemeClr val="tx1"/>
        </a:solidFill>
        <a:latin typeface="Times New Roman" pitchFamily="18" charset="0"/>
        <a:ea typeface="新細明體" pitchFamily="18" charset="-120"/>
        <a:cs typeface="+mn-cs"/>
      </a:defRPr>
    </a:lvl8pPr>
    <a:lvl9pPr marL="3657600" algn="l" defTabSz="914400" rtl="0" eaLnBrk="1" latinLnBrk="0" hangingPunct="1">
      <a:defRPr sz="2400" kern="1200">
        <a:solidFill>
          <a:schemeClr val="tx1"/>
        </a:solidFill>
        <a:latin typeface="Times New Roman" pitchFamily="18"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0000FF"/>
    <a:srgbClr val="FF6600"/>
    <a:srgbClr val="CCFFFF"/>
    <a:srgbClr val="FFFFCC"/>
    <a:srgbClr val="00FFFF"/>
    <a:srgbClr val="009999"/>
    <a:srgbClr val="33CC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519" autoAdjust="0"/>
  </p:normalViewPr>
  <p:slideViewPr>
    <p:cSldViewPr>
      <p:cViewPr varScale="1">
        <p:scale>
          <a:sx n="82" d="100"/>
          <a:sy n="82" d="100"/>
        </p:scale>
        <p:origin x="-147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38" d="100"/>
          <a:sy n="38" d="100"/>
        </p:scale>
        <p:origin x="-1524" y="-72"/>
      </p:cViewPr>
      <p:guideLst>
        <p:guide orient="horz" pos="3109"/>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5659" cy="49395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kumimoji="1" sz="1200"/>
            </a:lvl1pPr>
          </a:lstStyle>
          <a:p>
            <a:endParaRPr lang="en-US" altLang="zh-TW"/>
          </a:p>
        </p:txBody>
      </p:sp>
      <p:sp>
        <p:nvSpPr>
          <p:cNvPr id="3075" name="Rectangle 3"/>
          <p:cNvSpPr>
            <a:spLocks noGrp="1" noChangeArrowheads="1"/>
          </p:cNvSpPr>
          <p:nvPr>
            <p:ph type="dt" sz="quarter" idx="1"/>
          </p:nvPr>
        </p:nvSpPr>
        <p:spPr bwMode="auto">
          <a:xfrm>
            <a:off x="3852016" y="0"/>
            <a:ext cx="2945659" cy="49395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kumimoji="1" sz="1200"/>
            </a:lvl1pPr>
          </a:lstStyle>
          <a:p>
            <a:endParaRPr lang="en-US" altLang="zh-TW"/>
          </a:p>
        </p:txBody>
      </p:sp>
      <p:sp>
        <p:nvSpPr>
          <p:cNvPr id="3076" name="Rectangle 4"/>
          <p:cNvSpPr>
            <a:spLocks noGrp="1" noChangeArrowheads="1"/>
          </p:cNvSpPr>
          <p:nvPr>
            <p:ph type="ftr" sz="quarter" idx="2"/>
          </p:nvPr>
        </p:nvSpPr>
        <p:spPr bwMode="auto">
          <a:xfrm>
            <a:off x="0" y="9380297"/>
            <a:ext cx="2945659" cy="49395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kumimoji="1" sz="1200"/>
            </a:lvl1pPr>
          </a:lstStyle>
          <a:p>
            <a:endParaRPr lang="en-US" altLang="zh-TW"/>
          </a:p>
        </p:txBody>
      </p:sp>
      <p:sp>
        <p:nvSpPr>
          <p:cNvPr id="3077" name="Rectangle 5"/>
          <p:cNvSpPr>
            <a:spLocks noGrp="1" noChangeArrowheads="1"/>
          </p:cNvSpPr>
          <p:nvPr>
            <p:ph type="sldNum" sz="quarter" idx="3"/>
          </p:nvPr>
        </p:nvSpPr>
        <p:spPr bwMode="auto">
          <a:xfrm>
            <a:off x="3852016" y="9380297"/>
            <a:ext cx="2945659" cy="49395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kumimoji="1" sz="1200"/>
            </a:lvl1pPr>
          </a:lstStyle>
          <a:p>
            <a:fld id="{76F229C1-A25B-4F53-ADBF-770F707E1F1D}" type="slidenum">
              <a:rPr lang="zh-TW" altLang="en-US"/>
              <a:pPr/>
              <a:t>‹#›</a:t>
            </a:fld>
            <a:endParaRPr lang="en-US" altLang="zh-TW"/>
          </a:p>
        </p:txBody>
      </p:sp>
    </p:spTree>
    <p:extLst>
      <p:ext uri="{BB962C8B-B14F-4D97-AF65-F5344CB8AC3E}">
        <p14:creationId xmlns:p14="http://schemas.microsoft.com/office/powerpoint/2010/main" xmlns="" val="35043806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hdr" sz="quarter"/>
          </p:nvPr>
        </p:nvSpPr>
        <p:spPr bwMode="auto">
          <a:xfrm>
            <a:off x="0" y="0"/>
            <a:ext cx="2945659" cy="49395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kumimoji="1" sz="1200"/>
            </a:lvl1pPr>
          </a:lstStyle>
          <a:p>
            <a:endParaRPr lang="en-US" altLang="zh-TW"/>
          </a:p>
        </p:txBody>
      </p:sp>
      <p:sp>
        <p:nvSpPr>
          <p:cNvPr id="5123" name="Rectangle 1027"/>
          <p:cNvSpPr>
            <a:spLocks noGrp="1" noChangeArrowheads="1"/>
          </p:cNvSpPr>
          <p:nvPr>
            <p:ph type="dt" idx="1"/>
          </p:nvPr>
        </p:nvSpPr>
        <p:spPr bwMode="auto">
          <a:xfrm>
            <a:off x="3852016" y="0"/>
            <a:ext cx="2945659" cy="49395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kumimoji="1" sz="1200"/>
            </a:lvl1pPr>
          </a:lstStyle>
          <a:p>
            <a:endParaRPr lang="en-US" altLang="zh-TW"/>
          </a:p>
        </p:txBody>
      </p:sp>
      <p:sp>
        <p:nvSpPr>
          <p:cNvPr id="5124" name="Rectangle 1028"/>
          <p:cNvSpPr>
            <a:spLocks noGrp="1" noRot="1" noChangeAspect="1" noChangeArrowheads="1"/>
          </p:cNvSpPr>
          <p:nvPr>
            <p:ph type="sldImg" idx="2"/>
          </p:nvPr>
        </p:nvSpPr>
        <p:spPr bwMode="auto">
          <a:xfrm>
            <a:off x="931863" y="741363"/>
            <a:ext cx="4935537" cy="3702050"/>
          </a:xfrm>
          <a:prstGeom prst="rect">
            <a:avLst/>
          </a:prstGeom>
          <a:noFill/>
          <a:ln w="9525">
            <a:solidFill>
              <a:srgbClr val="000000"/>
            </a:solidFill>
            <a:miter lim="800000"/>
            <a:headEnd/>
            <a:tailEnd/>
          </a:ln>
        </p:spPr>
      </p:sp>
      <p:sp>
        <p:nvSpPr>
          <p:cNvPr id="5125" name="Rectangle 1029"/>
          <p:cNvSpPr>
            <a:spLocks noGrp="1" noChangeArrowheads="1"/>
          </p:cNvSpPr>
          <p:nvPr>
            <p:ph type="body" sz="quarter" idx="3"/>
          </p:nvPr>
        </p:nvSpPr>
        <p:spPr bwMode="auto">
          <a:xfrm>
            <a:off x="906357" y="4690951"/>
            <a:ext cx="4984962" cy="44423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5126" name="Rectangle 1030"/>
          <p:cNvSpPr>
            <a:spLocks noGrp="1" noChangeArrowheads="1"/>
          </p:cNvSpPr>
          <p:nvPr>
            <p:ph type="ftr" sz="quarter" idx="4"/>
          </p:nvPr>
        </p:nvSpPr>
        <p:spPr bwMode="auto">
          <a:xfrm>
            <a:off x="0" y="9380297"/>
            <a:ext cx="2945659" cy="49395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kumimoji="1" sz="1200"/>
            </a:lvl1pPr>
          </a:lstStyle>
          <a:p>
            <a:endParaRPr lang="en-US" altLang="zh-TW"/>
          </a:p>
        </p:txBody>
      </p:sp>
      <p:sp>
        <p:nvSpPr>
          <p:cNvPr id="5127" name="Rectangle 1031"/>
          <p:cNvSpPr>
            <a:spLocks noGrp="1" noChangeArrowheads="1"/>
          </p:cNvSpPr>
          <p:nvPr>
            <p:ph type="sldNum" sz="quarter" idx="5"/>
          </p:nvPr>
        </p:nvSpPr>
        <p:spPr bwMode="auto">
          <a:xfrm>
            <a:off x="3852016" y="9380297"/>
            <a:ext cx="2945659" cy="49395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kumimoji="1" sz="1200"/>
            </a:lvl1pPr>
          </a:lstStyle>
          <a:p>
            <a:fld id="{341E7710-D688-4A2F-95C2-EB51FA00BA91}" type="slidenum">
              <a:rPr lang="zh-TW" altLang="en-US"/>
              <a:pPr/>
              <a:t>‹#›</a:t>
            </a:fld>
            <a:endParaRPr lang="en-US" altLang="zh-TW"/>
          </a:p>
        </p:txBody>
      </p:sp>
    </p:spTree>
    <p:extLst>
      <p:ext uri="{BB962C8B-B14F-4D97-AF65-F5344CB8AC3E}">
        <p14:creationId xmlns:p14="http://schemas.microsoft.com/office/powerpoint/2010/main" xmlns="" val="47998058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新細明體" pitchFamily="18" charset="-120"/>
        <a:cs typeface="+mn-cs"/>
      </a:defRPr>
    </a:lvl1pPr>
    <a:lvl2pPr marL="457200" algn="l" rtl="0" fontAlgn="base">
      <a:spcBef>
        <a:spcPct val="30000"/>
      </a:spcBef>
      <a:spcAft>
        <a:spcPct val="0"/>
      </a:spcAft>
      <a:defRPr sz="1200" kern="1200">
        <a:solidFill>
          <a:schemeClr val="tx1"/>
        </a:solidFill>
        <a:latin typeface="Times New Roman" pitchFamily="18" charset="0"/>
        <a:ea typeface="新細明體" pitchFamily="18" charset="-120"/>
        <a:cs typeface="+mn-cs"/>
      </a:defRPr>
    </a:lvl2pPr>
    <a:lvl3pPr marL="914400" algn="l" rtl="0" fontAlgn="base">
      <a:spcBef>
        <a:spcPct val="30000"/>
      </a:spcBef>
      <a:spcAft>
        <a:spcPct val="0"/>
      </a:spcAft>
      <a:defRPr sz="1200" kern="1200">
        <a:solidFill>
          <a:schemeClr val="tx1"/>
        </a:solidFill>
        <a:latin typeface="Times New Roman" pitchFamily="18" charset="0"/>
        <a:ea typeface="新細明體" pitchFamily="18" charset="-120"/>
        <a:cs typeface="+mn-cs"/>
      </a:defRPr>
    </a:lvl3pPr>
    <a:lvl4pPr marL="1371600" algn="l" rtl="0" fontAlgn="base">
      <a:spcBef>
        <a:spcPct val="30000"/>
      </a:spcBef>
      <a:spcAft>
        <a:spcPct val="0"/>
      </a:spcAft>
      <a:defRPr sz="1200" kern="1200">
        <a:solidFill>
          <a:schemeClr val="tx1"/>
        </a:solidFill>
        <a:latin typeface="Times New Roman" pitchFamily="18" charset="0"/>
        <a:ea typeface="新細明體" pitchFamily="18" charset="-120"/>
        <a:cs typeface="+mn-cs"/>
      </a:defRPr>
    </a:lvl4pPr>
    <a:lvl5pPr marL="1828800" algn="l" rtl="0" fontAlgn="base">
      <a:spcBef>
        <a:spcPct val="30000"/>
      </a:spcBef>
      <a:spcAft>
        <a:spcPct val="0"/>
      </a:spcAft>
      <a:defRPr sz="12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341E7710-D688-4A2F-95C2-EB51FA00BA91}" type="slidenum">
              <a:rPr lang="zh-TW" altLang="en-US" smtClean="0"/>
              <a:pPr/>
              <a:t>1</a:t>
            </a:fld>
            <a:endParaRPr lang="en-US" altLang="zh-TW"/>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r>
              <a:rPr lang="en-US" altLang="zh-TW" smtClean="0"/>
              <a:t>#</a:t>
            </a:r>
            <a:endParaRPr lang="en-US"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r>
              <a:rPr lang="en-US" altLang="zh-TW" smtClean="0"/>
              <a:t>#</a:t>
            </a:r>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515100" y="609600"/>
            <a:ext cx="1943100" cy="548640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685800" y="609600"/>
            <a:ext cx="5676900" cy="54864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r>
              <a:rPr lang="en-US" altLang="zh-TW" smtClean="0"/>
              <a:t>#</a:t>
            </a:r>
            <a:endParaRPr lang="en-US" altLang="zh-TW"/>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685800" y="609600"/>
            <a:ext cx="7772400" cy="54864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3" name="日期版面配置區 2"/>
          <p:cNvSpPr>
            <a:spLocks noGrp="1"/>
          </p:cNvSpPr>
          <p:nvPr>
            <p:ph type="dt" sz="half" idx="10"/>
          </p:nvPr>
        </p:nvSpPr>
        <p:spPr>
          <a:xfrm>
            <a:off x="685800" y="6248400"/>
            <a:ext cx="1905000" cy="457200"/>
          </a:xfrm>
        </p:spPr>
        <p:txBody>
          <a:bodyPr/>
          <a:lstStyle>
            <a:lvl1pPr>
              <a:defRPr/>
            </a:lvl1pPr>
          </a:lstStyle>
          <a:p>
            <a:endParaRPr lang="en-US" altLang="zh-TW"/>
          </a:p>
        </p:txBody>
      </p:sp>
      <p:sp>
        <p:nvSpPr>
          <p:cNvPr id="4" name="頁尾版面配置區 3"/>
          <p:cNvSpPr>
            <a:spLocks noGrp="1"/>
          </p:cNvSpPr>
          <p:nvPr>
            <p:ph type="ftr" sz="quarter" idx="11"/>
          </p:nvPr>
        </p:nvSpPr>
        <p:spPr>
          <a:xfrm>
            <a:off x="3124200" y="6248400"/>
            <a:ext cx="2895600" cy="457200"/>
          </a:xfrm>
        </p:spPr>
        <p:txBody>
          <a:bodyPr/>
          <a:lstStyle>
            <a:lvl1pPr>
              <a:defRPr/>
            </a:lvl1pPr>
          </a:lstStyle>
          <a:p>
            <a:r>
              <a:rPr lang="en-US" altLang="zh-TW" smtClean="0"/>
              <a:t>#</a:t>
            </a:r>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r>
              <a:rPr lang="en-US" altLang="zh-TW" smtClean="0"/>
              <a:t>#</a:t>
            </a:r>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r>
              <a:rPr lang="en-US" altLang="zh-TW" smtClean="0"/>
              <a:t>#</a:t>
            </a:r>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r>
              <a:rPr lang="en-US" altLang="zh-TW" smtClean="0"/>
              <a:t>#</a:t>
            </a:r>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lvl1pPr>
              <a:defRPr/>
            </a:lvl1pPr>
          </a:lstStyle>
          <a:p>
            <a:endParaRPr lang="en-US" altLang="zh-TW"/>
          </a:p>
        </p:txBody>
      </p:sp>
      <p:sp>
        <p:nvSpPr>
          <p:cNvPr id="8" name="頁尾版面配置區 7"/>
          <p:cNvSpPr>
            <a:spLocks noGrp="1"/>
          </p:cNvSpPr>
          <p:nvPr>
            <p:ph type="ftr" sz="quarter" idx="11"/>
          </p:nvPr>
        </p:nvSpPr>
        <p:spPr/>
        <p:txBody>
          <a:bodyPr/>
          <a:lstStyle>
            <a:lvl1pPr>
              <a:defRPr/>
            </a:lvl1pPr>
          </a:lstStyle>
          <a:p>
            <a:r>
              <a:rPr lang="en-US" altLang="zh-TW" smtClean="0"/>
              <a:t>#</a:t>
            </a:r>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lvl1pPr>
              <a:defRPr/>
            </a:lvl1pPr>
          </a:lstStyle>
          <a:p>
            <a:endParaRPr lang="en-US" altLang="zh-TW"/>
          </a:p>
        </p:txBody>
      </p:sp>
      <p:sp>
        <p:nvSpPr>
          <p:cNvPr id="4" name="頁尾版面配置區 3"/>
          <p:cNvSpPr>
            <a:spLocks noGrp="1"/>
          </p:cNvSpPr>
          <p:nvPr>
            <p:ph type="ftr" sz="quarter" idx="11"/>
          </p:nvPr>
        </p:nvSpPr>
        <p:spPr/>
        <p:txBody>
          <a:bodyPr/>
          <a:lstStyle>
            <a:lvl1pPr>
              <a:defRPr/>
            </a:lvl1pPr>
          </a:lstStyle>
          <a:p>
            <a:r>
              <a:rPr lang="en-US" altLang="zh-TW" smtClean="0"/>
              <a:t>#</a:t>
            </a:r>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lvl1pPr>
          </a:lstStyle>
          <a:p>
            <a:endParaRPr lang="en-US" altLang="zh-TW"/>
          </a:p>
        </p:txBody>
      </p:sp>
      <p:sp>
        <p:nvSpPr>
          <p:cNvPr id="3" name="頁尾版面配置區 2"/>
          <p:cNvSpPr>
            <a:spLocks noGrp="1"/>
          </p:cNvSpPr>
          <p:nvPr>
            <p:ph type="ftr" sz="quarter" idx="11"/>
          </p:nvPr>
        </p:nvSpPr>
        <p:spPr/>
        <p:txBody>
          <a:bodyPr/>
          <a:lstStyle>
            <a:lvl1pPr>
              <a:defRPr/>
            </a:lvl1pPr>
          </a:lstStyle>
          <a:p>
            <a:r>
              <a:rPr lang="en-US" altLang="zh-TW" smtClean="0"/>
              <a:t>#</a:t>
            </a:r>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r>
              <a:rPr lang="en-US" altLang="zh-TW" smtClean="0"/>
              <a:t>#</a:t>
            </a:r>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r>
              <a:rPr lang="en-US" altLang="zh-TW" smtClean="0"/>
              <a:t>#</a:t>
            </a:r>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smtClean="0"/>
              <a:t>按一下以編輯母片本文樣式</a:t>
            </a:r>
          </a:p>
          <a:p>
            <a:pPr lvl="1"/>
            <a:r>
              <a:rPr lang="zh-TW" altLang="en-US" smtClean="0"/>
              <a:t>第二層</a:t>
            </a:r>
            <a:endParaRPr lang="zh-TW" altLang="zh-TW" smtClean="0"/>
          </a:p>
          <a:p>
            <a:pPr lvl="2"/>
            <a:r>
              <a:rPr lang="zh-TW" altLang="en-US" smtClean="0"/>
              <a:t>第三層</a:t>
            </a:r>
          </a:p>
          <a:p>
            <a:pPr lvl="3"/>
            <a:r>
              <a:rPr lang="zh-TW" altLang="en-US" smtClean="0"/>
              <a:t>第四層</a:t>
            </a:r>
          </a:p>
          <a:p>
            <a:pPr lvl="4"/>
            <a:r>
              <a:rPr lang="zh-TW" altLang="en-US" smtClean="0"/>
              <a:t>第五層</a:t>
            </a:r>
            <a:endParaRPr lang="zh-TW" altLang="zh-TW" smtClean="0"/>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endParaRPr lang="en-US" altLang="zh-TW"/>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r>
              <a:rPr lang="en-US" altLang="zh-TW" smtClean="0"/>
              <a:t>#</a:t>
            </a:r>
            <a:endParaRPr lang="en-US" altLang="zh-TW"/>
          </a:p>
        </p:txBody>
      </p:sp>
      <p:sp>
        <p:nvSpPr>
          <p:cNvPr id="1032" name="Arc 8"/>
          <p:cNvSpPr>
            <a:spLocks/>
          </p:cNvSpPr>
          <p:nvPr/>
        </p:nvSpPr>
        <p:spPr bwMode="auto">
          <a:xfrm>
            <a:off x="0" y="842963"/>
            <a:ext cx="2895600"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rgbClr val="CCFFFF"/>
              </a:gs>
              <a:gs pos="100000">
                <a:srgbClr val="FFFFCC"/>
              </a:gs>
            </a:gsLst>
            <a:lin ang="5400000" scaled="1"/>
          </a:gradFill>
          <a:ln w="9525">
            <a:noFill/>
            <a:round/>
            <a:headEnd type="none" w="sm" len="sm"/>
            <a:tailEnd type="none" w="sm" len="sm"/>
          </a:ln>
          <a:effectLst/>
        </p:spPr>
        <p:txBody>
          <a:bodyPr/>
          <a:lstStyle/>
          <a:p>
            <a:pPr eaLnBrk="1" hangingPunct="1"/>
            <a:endParaRPr lang="zh-TW" altLang="en-US"/>
          </a:p>
        </p:txBody>
      </p:sp>
      <p:sp>
        <p:nvSpPr>
          <p:cNvPr id="1036" name="Text Box 12"/>
          <p:cNvSpPr txBox="1">
            <a:spLocks noChangeArrowheads="1"/>
          </p:cNvSpPr>
          <p:nvPr/>
        </p:nvSpPr>
        <p:spPr bwMode="auto">
          <a:xfrm>
            <a:off x="152400" y="76200"/>
            <a:ext cx="1600200" cy="579438"/>
          </a:xfrm>
          <a:prstGeom prst="rect">
            <a:avLst/>
          </a:prstGeom>
          <a:noFill/>
          <a:ln w="9525">
            <a:noFill/>
            <a:miter lim="800000"/>
            <a:headEnd/>
            <a:tailEnd/>
          </a:ln>
          <a:effectLst/>
        </p:spPr>
        <p:txBody>
          <a:bodyPr>
            <a:spAutoFit/>
          </a:bodyPr>
          <a:lstStyle/>
          <a:p>
            <a:pPr algn="ctr">
              <a:spcBef>
                <a:spcPct val="50000"/>
              </a:spcBef>
            </a:pPr>
            <a:r>
              <a:rPr lang="en-US" altLang="zh-TW" sz="3200" i="1">
                <a:solidFill>
                  <a:srgbClr val="0000FF"/>
                </a:solidFill>
                <a:latin typeface="Arial Black" pitchFamily="34" charset="0"/>
              </a:rPr>
              <a:t>e</a:t>
            </a:r>
            <a:r>
              <a:rPr lang="en-US" altLang="zh-TW" i="1">
                <a:solidFill>
                  <a:srgbClr val="FF0000"/>
                </a:solidFill>
                <a:latin typeface="Arial Black" pitchFamily="34" charset="0"/>
              </a:rPr>
              <a:t>LASER</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itchFamily="18" charset="0"/>
          <a:ea typeface="新細明體" pitchFamily="18" charset="-120"/>
        </a:defRPr>
      </a:lvl2pPr>
      <a:lvl3pPr algn="ctr" rtl="0" fontAlgn="base">
        <a:spcBef>
          <a:spcPct val="0"/>
        </a:spcBef>
        <a:spcAft>
          <a:spcPct val="0"/>
        </a:spcAft>
        <a:defRPr kumimoji="1" sz="4400">
          <a:solidFill>
            <a:schemeClr val="tx2"/>
          </a:solidFill>
          <a:latin typeface="Times New Roman" pitchFamily="18" charset="0"/>
          <a:ea typeface="新細明體" pitchFamily="18" charset="-120"/>
        </a:defRPr>
      </a:lvl3pPr>
      <a:lvl4pPr algn="ctr" rtl="0" fontAlgn="base">
        <a:spcBef>
          <a:spcPct val="0"/>
        </a:spcBef>
        <a:spcAft>
          <a:spcPct val="0"/>
        </a:spcAft>
        <a:defRPr kumimoji="1" sz="4400">
          <a:solidFill>
            <a:schemeClr val="tx2"/>
          </a:solidFill>
          <a:latin typeface="Times New Roman" pitchFamily="18" charset="0"/>
          <a:ea typeface="新細明體" pitchFamily="18" charset="-120"/>
        </a:defRPr>
      </a:lvl4pPr>
      <a:lvl5pPr algn="ctr" rtl="0" fontAlgn="base">
        <a:spcBef>
          <a:spcPct val="0"/>
        </a:spcBef>
        <a:spcAft>
          <a:spcPct val="0"/>
        </a:spcAft>
        <a:defRPr kumimoji="1" sz="4400">
          <a:solidFill>
            <a:schemeClr val="tx2"/>
          </a:solidFill>
          <a:latin typeface="Times New Roman" pitchFamily="18" charset="0"/>
          <a:ea typeface="新細明體" pitchFamily="18" charset="-120"/>
        </a:defRPr>
      </a:lvl5pPr>
      <a:lvl6pPr marL="457200" algn="ctr" rtl="0" fontAlgn="base">
        <a:spcBef>
          <a:spcPct val="0"/>
        </a:spcBef>
        <a:spcAft>
          <a:spcPct val="0"/>
        </a:spcAft>
        <a:defRPr kumimoji="1" sz="4400">
          <a:solidFill>
            <a:schemeClr val="tx2"/>
          </a:solidFill>
          <a:latin typeface="Times New Roman" pitchFamily="18" charset="0"/>
          <a:ea typeface="新細明體" pitchFamily="18" charset="-120"/>
        </a:defRPr>
      </a:lvl6pPr>
      <a:lvl7pPr marL="914400" algn="ctr" rtl="0" fontAlgn="base">
        <a:spcBef>
          <a:spcPct val="0"/>
        </a:spcBef>
        <a:spcAft>
          <a:spcPct val="0"/>
        </a:spcAft>
        <a:defRPr kumimoji="1" sz="4400">
          <a:solidFill>
            <a:schemeClr val="tx2"/>
          </a:solidFill>
          <a:latin typeface="Times New Roman" pitchFamily="18" charset="0"/>
          <a:ea typeface="新細明體" pitchFamily="18" charset="-120"/>
        </a:defRPr>
      </a:lvl7pPr>
      <a:lvl8pPr marL="1371600" algn="ctr" rtl="0" fontAlgn="base">
        <a:spcBef>
          <a:spcPct val="0"/>
        </a:spcBef>
        <a:spcAft>
          <a:spcPct val="0"/>
        </a:spcAft>
        <a:defRPr kumimoji="1" sz="4400">
          <a:solidFill>
            <a:schemeClr val="tx2"/>
          </a:solidFill>
          <a:latin typeface="Times New Roman" pitchFamily="18" charset="0"/>
          <a:ea typeface="新細明體" pitchFamily="18" charset="-120"/>
        </a:defRPr>
      </a:lvl8pPr>
      <a:lvl9pPr marL="1828800" algn="ctr" rtl="0" fontAlgn="base">
        <a:spcBef>
          <a:spcPct val="0"/>
        </a:spcBef>
        <a:spcAft>
          <a:spcPct val="0"/>
        </a:spcAft>
        <a:defRPr kumimoji="1" sz="4400">
          <a:solidFill>
            <a:schemeClr val="tx2"/>
          </a:solidFill>
          <a:latin typeface="Times New Roman" pitchFamily="18" charset="0"/>
          <a:ea typeface="新細明體" pitchFamily="18" charset="-120"/>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2.x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p:cNvSpPr txBox="1"/>
          <p:nvPr/>
        </p:nvSpPr>
        <p:spPr>
          <a:xfrm>
            <a:off x="1403648" y="1627053"/>
            <a:ext cx="6336704" cy="3785652"/>
          </a:xfrm>
          <a:prstGeom prst="rect">
            <a:avLst/>
          </a:prstGeom>
          <a:noFill/>
        </p:spPr>
        <p:txBody>
          <a:bodyPr wrap="square" rtlCol="0">
            <a:spAutoFit/>
          </a:bodyPr>
          <a:lstStyle/>
          <a:p>
            <a:pPr algn="ctr"/>
            <a:r>
              <a:rPr lang="zh-TW" altLang="en-US" sz="4800" dirty="0" smtClean="0">
                <a:latin typeface="標楷體" pitchFamily="65" charset="-120"/>
                <a:ea typeface="標楷體" pitchFamily="65" charset="-120"/>
              </a:rPr>
              <a:t>聯鈞光電股份有限公司</a:t>
            </a:r>
            <a:endParaRPr lang="en-US" altLang="zh-TW" sz="4800" dirty="0" smtClean="0">
              <a:latin typeface="標楷體" pitchFamily="65" charset="-120"/>
              <a:ea typeface="標楷體" pitchFamily="65" charset="-120"/>
            </a:endParaRPr>
          </a:p>
          <a:p>
            <a:pPr algn="ctr"/>
            <a:endParaRPr lang="en-US" altLang="zh-TW" sz="4800" dirty="0" smtClean="0">
              <a:latin typeface="標楷體" pitchFamily="65" charset="-120"/>
              <a:ea typeface="標楷體" pitchFamily="65" charset="-120"/>
            </a:endParaRPr>
          </a:p>
          <a:p>
            <a:pPr algn="ctr"/>
            <a:r>
              <a:rPr lang="zh-TW" altLang="en-US" sz="4800" dirty="0" smtClean="0">
                <a:latin typeface="標楷體" pitchFamily="65" charset="-120"/>
                <a:ea typeface="標楷體" pitchFamily="65" charset="-120"/>
              </a:rPr>
              <a:t>法人說明會</a:t>
            </a:r>
            <a:endParaRPr lang="en-US" altLang="zh-TW" sz="4800" dirty="0" smtClean="0">
              <a:latin typeface="標楷體" pitchFamily="65" charset="-120"/>
              <a:ea typeface="標楷體" pitchFamily="65" charset="-120"/>
            </a:endParaRPr>
          </a:p>
          <a:p>
            <a:pPr algn="ctr"/>
            <a:endParaRPr lang="en-US" altLang="zh-TW" sz="4800" dirty="0" smtClean="0">
              <a:latin typeface="標楷體" pitchFamily="65" charset="-120"/>
              <a:ea typeface="標楷體" pitchFamily="65" charset="-120"/>
            </a:endParaRPr>
          </a:p>
          <a:p>
            <a:pPr algn="ctr"/>
            <a:r>
              <a:rPr lang="en-US" altLang="zh-TW" sz="4800" dirty="0" smtClean="0">
                <a:latin typeface="標楷體" pitchFamily="65" charset="-120"/>
                <a:ea typeface="標楷體" pitchFamily="65" charset="-120"/>
              </a:rPr>
              <a:t>2021</a:t>
            </a:r>
            <a:r>
              <a:rPr lang="zh-TW" altLang="en-US" sz="4800" dirty="0" smtClean="0">
                <a:latin typeface="標楷體" pitchFamily="65" charset="-120"/>
                <a:ea typeface="標楷體" pitchFamily="65" charset="-120"/>
              </a:rPr>
              <a:t>年</a:t>
            </a:r>
            <a:r>
              <a:rPr lang="en-US" altLang="zh-TW" sz="4800" dirty="0" smtClean="0">
                <a:latin typeface="標楷體" pitchFamily="65" charset="-120"/>
                <a:ea typeface="標楷體" pitchFamily="65" charset="-120"/>
              </a:rPr>
              <a:t>11</a:t>
            </a:r>
            <a:r>
              <a:rPr lang="zh-TW" altLang="en-US" sz="4800" dirty="0" smtClean="0">
                <a:latin typeface="標楷體" pitchFamily="65" charset="-120"/>
                <a:ea typeface="標楷體" pitchFamily="65" charset="-120"/>
              </a:rPr>
              <a:t>月</a:t>
            </a:r>
            <a:r>
              <a:rPr lang="en-US" altLang="zh-TW" sz="4800" dirty="0" smtClean="0">
                <a:latin typeface="標楷體" pitchFamily="65" charset="-120"/>
                <a:ea typeface="標楷體" pitchFamily="65" charset="-120"/>
              </a:rPr>
              <a:t>18</a:t>
            </a:r>
            <a:r>
              <a:rPr lang="zh-TW" altLang="en-US" sz="4800" dirty="0" smtClean="0">
                <a:latin typeface="標楷體" pitchFamily="65" charset="-120"/>
                <a:ea typeface="標楷體" pitchFamily="65" charset="-120"/>
              </a:rPr>
              <a:t>日</a:t>
            </a:r>
            <a:endParaRPr lang="zh-TW" altLang="en-US" sz="4800" dirty="0">
              <a:latin typeface="標楷體" pitchFamily="65" charset="-120"/>
              <a:ea typeface="標楷體" pitchFamily="65" charset="-120"/>
            </a:endParaRPr>
          </a:p>
        </p:txBody>
      </p:sp>
      <p:sp>
        <p:nvSpPr>
          <p:cNvPr id="3" name="矩形 2"/>
          <p:cNvSpPr/>
          <p:nvPr/>
        </p:nvSpPr>
        <p:spPr>
          <a:xfrm>
            <a:off x="7323112" y="260648"/>
            <a:ext cx="1107996" cy="646331"/>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none" lIns="91440" tIns="45720" rIns="91440" bIns="45720">
            <a:spAutoFit/>
          </a:bodyPr>
          <a:lstStyle/>
          <a:p>
            <a:pPr algn="ctr"/>
            <a:r>
              <a:rPr lang="en-US" altLang="zh-TW" sz="36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3450</a:t>
            </a:r>
            <a:endParaRPr lang="zh-TW" altLang="en-US" sz="36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6" name="TextBox 13"/>
          <p:cNvSpPr txBox="1"/>
          <p:nvPr/>
        </p:nvSpPr>
        <p:spPr>
          <a:xfrm>
            <a:off x="2699792" y="188640"/>
            <a:ext cx="3816424" cy="523200"/>
          </a:xfrm>
          <a:prstGeom prst="rect">
            <a:avLst/>
          </a:prstGeom>
          <a:noFill/>
          <a:ln>
            <a:noFill/>
          </a:ln>
          <a:effectLst/>
        </p:spPr>
        <p:txBody>
          <a:bodyPr wrap="square" lIns="91430" tIns="45710" rIns="91430" bIns="45710">
            <a:spAutoFit/>
          </a:bodyPr>
          <a:lstStyle/>
          <a:p>
            <a:pPr algn="ctr" defTabSz="912808" fontAlgn="auto">
              <a:spcBef>
                <a:spcPts val="0"/>
              </a:spcBef>
              <a:spcAft>
                <a:spcPts val="0"/>
              </a:spcAft>
              <a:defRPr sz="1800" b="0" i="0" u="none" strike="noStrike" kern="0" cap="none" spc="0" baseline="0">
                <a:solidFill>
                  <a:srgbClr val="000000"/>
                </a:solidFill>
                <a:uFillTx/>
              </a:defRPr>
            </a:pPr>
            <a:r>
              <a:rPr lang="zh-TW" altLang="en-US" sz="2800" b="1" kern="0" dirty="0" smtClean="0">
                <a:solidFill>
                  <a:srgbClr val="008000"/>
                </a:solidFill>
                <a:latin typeface="標楷體" pitchFamily="65" charset="-120"/>
                <a:ea typeface="標楷體" pitchFamily="65" charset="-120"/>
              </a:rPr>
              <a:t>合併現金流量表</a:t>
            </a:r>
            <a:endParaRPr lang="en-US" altLang="en-US" sz="2800" b="1" kern="0" dirty="0">
              <a:solidFill>
                <a:srgbClr val="008000"/>
              </a:solidFill>
              <a:latin typeface="標楷體" pitchFamily="65" charset="-120"/>
              <a:ea typeface="標楷體" pitchFamily="65" charset="-120"/>
            </a:endParaRPr>
          </a:p>
        </p:txBody>
      </p:sp>
      <p:pic>
        <p:nvPicPr>
          <p:cNvPr id="7" name="Picture 1"/>
          <p:cNvPicPr>
            <a:picLocks noChangeAspect="1" noChangeArrowheads="1"/>
          </p:cNvPicPr>
          <p:nvPr/>
        </p:nvPicPr>
        <p:blipFill>
          <a:blip r:embed="rId2" cstate="print"/>
          <a:srcRect/>
          <a:stretch>
            <a:fillRect/>
          </a:stretch>
        </p:blipFill>
        <p:spPr bwMode="auto">
          <a:xfrm>
            <a:off x="1475656" y="1340768"/>
            <a:ext cx="6814231" cy="446449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6" name="TextBox 13"/>
          <p:cNvSpPr txBox="1"/>
          <p:nvPr/>
        </p:nvSpPr>
        <p:spPr>
          <a:xfrm>
            <a:off x="2699792" y="188640"/>
            <a:ext cx="3816424" cy="523200"/>
          </a:xfrm>
          <a:prstGeom prst="rect">
            <a:avLst/>
          </a:prstGeom>
          <a:noFill/>
          <a:ln>
            <a:noFill/>
          </a:ln>
          <a:effectLst/>
        </p:spPr>
        <p:txBody>
          <a:bodyPr wrap="square" lIns="91430" tIns="45710" rIns="91430" bIns="45710">
            <a:spAutoFit/>
          </a:bodyPr>
          <a:lstStyle/>
          <a:p>
            <a:pPr algn="ctr" defTabSz="912808" fontAlgn="auto">
              <a:spcBef>
                <a:spcPts val="0"/>
              </a:spcBef>
              <a:spcAft>
                <a:spcPts val="0"/>
              </a:spcAft>
              <a:defRPr sz="1800" b="0" i="0" u="none" strike="noStrike" kern="0" cap="none" spc="0" baseline="0">
                <a:solidFill>
                  <a:srgbClr val="000000"/>
                </a:solidFill>
                <a:uFillTx/>
              </a:defRPr>
            </a:pPr>
            <a:r>
              <a:rPr lang="zh-TW" altLang="en-US" sz="2800" b="1" kern="0" dirty="0" smtClean="0">
                <a:solidFill>
                  <a:srgbClr val="008000"/>
                </a:solidFill>
                <a:latin typeface="標楷體" pitchFamily="65" charset="-120"/>
                <a:ea typeface="標楷體" pitchFamily="65" charset="-120"/>
              </a:rPr>
              <a:t>個體現金流量表</a:t>
            </a:r>
            <a:endParaRPr lang="en-US" altLang="en-US" sz="2800" b="1" kern="0" dirty="0">
              <a:solidFill>
                <a:srgbClr val="008000"/>
              </a:solidFill>
              <a:latin typeface="標楷體" pitchFamily="65" charset="-120"/>
              <a:ea typeface="標楷體" pitchFamily="65" charset="-120"/>
            </a:endParaRPr>
          </a:p>
        </p:txBody>
      </p:sp>
      <p:pic>
        <p:nvPicPr>
          <p:cNvPr id="7" name="Picture 1"/>
          <p:cNvPicPr>
            <a:picLocks noChangeAspect="1" noChangeArrowheads="1"/>
          </p:cNvPicPr>
          <p:nvPr/>
        </p:nvPicPr>
        <p:blipFill>
          <a:blip r:embed="rId2" cstate="print"/>
          <a:srcRect/>
          <a:stretch>
            <a:fillRect/>
          </a:stretch>
        </p:blipFill>
        <p:spPr bwMode="auto">
          <a:xfrm>
            <a:off x="2123728" y="1145349"/>
            <a:ext cx="5319662" cy="457515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13"/>
          <p:cNvSpPr txBox="1"/>
          <p:nvPr/>
        </p:nvSpPr>
        <p:spPr>
          <a:xfrm>
            <a:off x="2987824" y="476672"/>
            <a:ext cx="2880320" cy="523200"/>
          </a:xfrm>
          <a:prstGeom prst="rect">
            <a:avLst/>
          </a:prstGeom>
          <a:noFill/>
          <a:ln>
            <a:noFill/>
          </a:ln>
          <a:effectLst/>
        </p:spPr>
        <p:txBody>
          <a:bodyPr wrap="square" lIns="91430" tIns="45710" rIns="91430" bIns="45710">
            <a:spAutoFit/>
          </a:bodyPr>
          <a:lstStyle/>
          <a:p>
            <a:pPr algn="ctr" defTabSz="912808" fontAlgn="auto">
              <a:spcBef>
                <a:spcPts val="0"/>
              </a:spcBef>
              <a:spcAft>
                <a:spcPts val="0"/>
              </a:spcAft>
              <a:defRPr sz="1800" b="0" i="0" u="none" strike="noStrike" kern="0" cap="none" spc="0" baseline="0">
                <a:solidFill>
                  <a:srgbClr val="000000"/>
                </a:solidFill>
                <a:uFillTx/>
              </a:defRPr>
            </a:pPr>
            <a:r>
              <a:rPr lang="zh-TW" altLang="en-US" sz="2800" b="1" kern="0" dirty="0" smtClean="0">
                <a:solidFill>
                  <a:srgbClr val="0000FF"/>
                </a:solidFill>
                <a:latin typeface="標楷體" pitchFamily="65" charset="-120"/>
                <a:ea typeface="標楷體" pitchFamily="65" charset="-120"/>
              </a:rPr>
              <a:t>未來展望</a:t>
            </a:r>
          </a:p>
        </p:txBody>
      </p:sp>
      <p:sp>
        <p:nvSpPr>
          <p:cNvPr id="4" name="Rectangle 3"/>
          <p:cNvSpPr txBox="1">
            <a:spLocks/>
          </p:cNvSpPr>
          <p:nvPr/>
        </p:nvSpPr>
        <p:spPr bwMode="auto">
          <a:xfrm>
            <a:off x="323528" y="1196752"/>
            <a:ext cx="8496944" cy="5040560"/>
          </a:xfrm>
          <a:prstGeom prst="rect">
            <a:avLst/>
          </a:prstGeom>
          <a:noFill/>
          <a:ln w="9525">
            <a:noFill/>
            <a:miter lim="800000"/>
            <a:headEnd/>
            <a:tailEnd/>
          </a:ln>
        </p:spPr>
        <p:txBody>
          <a:bodyPr/>
          <a:lstStyle/>
          <a:p>
            <a:pPr marL="342900" indent="-342900">
              <a:spcBef>
                <a:spcPts val="1000"/>
              </a:spcBef>
              <a:buClr>
                <a:srgbClr val="007C31"/>
              </a:buClr>
              <a:buSzPct val="80000"/>
              <a:buFont typeface="Arial" pitchFamily="34" charset="0"/>
              <a:buChar char="•"/>
              <a:defRPr/>
            </a:pPr>
            <a:r>
              <a:rPr lang="zh-TW" altLang="en-US" sz="1800" kern="0" dirty="0" smtClean="0">
                <a:solidFill>
                  <a:srgbClr val="000000"/>
                </a:solidFill>
                <a:latin typeface="+mn-lt"/>
                <a:ea typeface="標楷體" pitchFamily="65" charset="-120"/>
              </a:rPr>
              <a:t>產業影響因素： </a:t>
            </a:r>
            <a:r>
              <a:rPr lang="en-US" altLang="zh-TW" sz="1800" kern="0" dirty="0" smtClean="0">
                <a:solidFill>
                  <a:srgbClr val="000000"/>
                </a:solidFill>
                <a:latin typeface="+mn-lt"/>
                <a:ea typeface="標楷體" pitchFamily="65" charset="-120"/>
              </a:rPr>
              <a:t>IC </a:t>
            </a:r>
            <a:r>
              <a:rPr lang="zh-TW" altLang="en-US" sz="1800" kern="0" dirty="0" smtClean="0">
                <a:solidFill>
                  <a:srgbClr val="000000"/>
                </a:solidFill>
                <a:latin typeface="+mn-lt"/>
                <a:ea typeface="標楷體" pitchFamily="65" charset="-120"/>
              </a:rPr>
              <a:t>供應吃緊，美中關係的進展、</a:t>
            </a:r>
            <a:r>
              <a:rPr lang="en-US" altLang="zh-TW" sz="1800" kern="0" dirty="0" smtClean="0">
                <a:latin typeface="+mn-lt"/>
                <a:ea typeface="標楷體" pitchFamily="65" charset="-120"/>
              </a:rPr>
              <a:t>COVID-19 </a:t>
            </a:r>
            <a:r>
              <a:rPr lang="zh-TW" altLang="en-US" sz="1800" kern="0" dirty="0" smtClean="0">
                <a:latin typeface="+mn-lt"/>
                <a:ea typeface="標楷體" pitchFamily="65" charset="-120"/>
              </a:rPr>
              <a:t>疫情的控制</a:t>
            </a:r>
            <a:r>
              <a:rPr lang="zh-TW" altLang="en-US" sz="1800" kern="0" dirty="0" smtClean="0">
                <a:solidFill>
                  <a:srgbClr val="000000"/>
                </a:solidFill>
                <a:ea typeface="標楷體" pitchFamily="65" charset="-120"/>
              </a:rPr>
              <a:t>等</a:t>
            </a:r>
            <a:endParaRPr lang="en-US" altLang="zh-TW" sz="1800" kern="0" dirty="0" smtClean="0">
              <a:latin typeface="+mn-lt"/>
              <a:ea typeface="標楷體" pitchFamily="65" charset="-120"/>
            </a:endParaRPr>
          </a:p>
          <a:p>
            <a:pPr marL="342900" indent="-342900">
              <a:spcBef>
                <a:spcPts val="1000"/>
              </a:spcBef>
              <a:buClr>
                <a:srgbClr val="007C31"/>
              </a:buClr>
              <a:buSzPct val="80000"/>
              <a:defRPr/>
            </a:pPr>
            <a:r>
              <a:rPr lang="zh-TW" altLang="en-US" sz="1800" kern="0" dirty="0" smtClean="0">
                <a:latin typeface="+mn-lt"/>
                <a:ea typeface="標楷體" pitchFamily="65" charset="-120"/>
              </a:rPr>
              <a:t>光通訊：</a:t>
            </a:r>
            <a:endParaRPr lang="en-US" altLang="zh-TW" sz="1800" kern="0" dirty="0" smtClean="0">
              <a:solidFill>
                <a:srgbClr val="000000"/>
              </a:solidFill>
              <a:latin typeface="+mn-lt"/>
              <a:ea typeface="標楷體" pitchFamily="65" charset="-120"/>
            </a:endParaRPr>
          </a:p>
          <a:p>
            <a:pPr marL="342900" indent="-342900">
              <a:spcBef>
                <a:spcPts val="1000"/>
              </a:spcBef>
              <a:buClr>
                <a:srgbClr val="007C31"/>
              </a:buClr>
              <a:buSzPct val="80000"/>
              <a:buFont typeface="Arial" pitchFamily="34" charset="0"/>
              <a:buChar char="•"/>
              <a:defRPr/>
            </a:pPr>
            <a:r>
              <a:rPr lang="en-US" altLang="zh-TW" sz="1800" dirty="0" smtClean="0">
                <a:latin typeface="+mn-lt"/>
                <a:ea typeface="標楷體" pitchFamily="65" charset="-120"/>
              </a:rPr>
              <a:t>PON</a:t>
            </a:r>
            <a:r>
              <a:rPr lang="zh-TW" altLang="en-US" sz="1800" dirty="0" smtClean="0">
                <a:latin typeface="+mn-lt"/>
                <a:ea typeface="標楷體" pitchFamily="65" charset="-120"/>
              </a:rPr>
              <a:t>：</a:t>
            </a:r>
            <a:r>
              <a:rPr lang="zh-TW" altLang="en-US" sz="1800" dirty="0" smtClean="0">
                <a:latin typeface="標楷體" pitchFamily="65" charset="-120"/>
                <a:ea typeface="標楷體" pitchFamily="65" charset="-120"/>
              </a:rPr>
              <a:t>先進國家 </a:t>
            </a:r>
            <a:r>
              <a:rPr lang="en-US" altLang="zh-TW" sz="1800" dirty="0" smtClean="0">
                <a:latin typeface="+mn-lt"/>
              </a:rPr>
              <a:t>XGSPON</a:t>
            </a:r>
            <a:r>
              <a:rPr lang="zh-TW" altLang="en-US" sz="1800" dirty="0" smtClean="0">
                <a:latin typeface="+mn-lt"/>
              </a:rPr>
              <a:t> </a:t>
            </a:r>
            <a:r>
              <a:rPr lang="zh-TW" altLang="en-US" sz="1800" dirty="0" smtClean="0">
                <a:latin typeface="標楷體" pitchFamily="65" charset="-120"/>
                <a:ea typeface="標楷體" pitchFamily="65" charset="-120"/>
              </a:rPr>
              <a:t>需求</a:t>
            </a:r>
            <a:r>
              <a:rPr lang="zh-TW" altLang="en-US" sz="1800" kern="0" dirty="0" smtClean="0">
                <a:solidFill>
                  <a:srgbClr val="000000"/>
                </a:solidFill>
                <a:latin typeface="+mn-lt"/>
                <a:ea typeface="標楷體" pitchFamily="65" charset="-120"/>
              </a:rPr>
              <a:t>逐漸增溫，未來需求可期</a:t>
            </a:r>
            <a:r>
              <a:rPr lang="en-US" altLang="zh-TW" sz="1800" kern="0" dirty="0" smtClean="0">
                <a:solidFill>
                  <a:srgbClr val="000000"/>
                </a:solidFill>
                <a:latin typeface="+mn-lt"/>
                <a:ea typeface="標楷體" pitchFamily="65" charset="-120"/>
              </a:rPr>
              <a:t> </a:t>
            </a:r>
            <a:endParaRPr lang="en-US" altLang="zh-TW" sz="1800" kern="0" dirty="0" smtClean="0">
              <a:solidFill>
                <a:srgbClr val="FF0000"/>
              </a:solidFill>
              <a:latin typeface="+mn-lt"/>
              <a:ea typeface="標楷體" pitchFamily="65" charset="-120"/>
            </a:endParaRPr>
          </a:p>
          <a:p>
            <a:pPr marL="342900" indent="-342900">
              <a:spcBef>
                <a:spcPts val="1000"/>
              </a:spcBef>
              <a:buClr>
                <a:srgbClr val="007C31"/>
              </a:buClr>
              <a:buSzPct val="80000"/>
              <a:buFont typeface="Arial" pitchFamily="34" charset="0"/>
              <a:buChar char="•"/>
              <a:defRPr/>
            </a:pPr>
            <a:r>
              <a:rPr lang="en-US" altLang="zh-TW" sz="1800" kern="0" dirty="0" smtClean="0">
                <a:solidFill>
                  <a:srgbClr val="000000"/>
                </a:solidFill>
                <a:latin typeface="+mn-lt"/>
                <a:ea typeface="標楷體" pitchFamily="65" charset="-120"/>
              </a:rPr>
              <a:t>Data Center</a:t>
            </a:r>
            <a:r>
              <a:rPr lang="zh-TW" altLang="en-US" sz="1800" kern="0" dirty="0" smtClean="0">
                <a:solidFill>
                  <a:srgbClr val="000000"/>
                </a:solidFill>
                <a:latin typeface="+mn-lt"/>
                <a:ea typeface="標楷體" pitchFamily="65" charset="-120"/>
              </a:rPr>
              <a:t>：</a:t>
            </a:r>
            <a:r>
              <a:rPr lang="zh-TW" altLang="en-US" sz="1800" kern="0" dirty="0" smtClean="0">
                <a:solidFill>
                  <a:srgbClr val="000000"/>
                </a:solidFill>
                <a:ea typeface="標楷體" pitchFamily="65" charset="-120"/>
              </a:rPr>
              <a:t>高速產品佔比快速提升，</a:t>
            </a:r>
            <a:r>
              <a:rPr lang="en-US" altLang="zh-TW" sz="1800" kern="0" dirty="0" smtClean="0">
                <a:solidFill>
                  <a:srgbClr val="000000"/>
                </a:solidFill>
                <a:latin typeface="+mn-lt"/>
                <a:ea typeface="標楷體" pitchFamily="65" charset="-120"/>
              </a:rPr>
              <a:t>100G</a:t>
            </a:r>
            <a:r>
              <a:rPr lang="zh-TW" altLang="en-US" sz="1800" kern="0" dirty="0" smtClean="0">
                <a:solidFill>
                  <a:srgbClr val="000000"/>
                </a:solidFill>
                <a:latin typeface="+mn-lt"/>
                <a:ea typeface="標楷體" pitchFamily="65" charset="-120"/>
              </a:rPr>
              <a:t> 雷射及模組庫存待清 </a:t>
            </a:r>
            <a:r>
              <a:rPr lang="en-US" altLang="zh-TW" sz="1800" kern="0" dirty="0" smtClean="0">
                <a:solidFill>
                  <a:srgbClr val="000000"/>
                </a:solidFill>
                <a:latin typeface="+mn-lt"/>
                <a:ea typeface="標楷體" pitchFamily="65" charset="-120"/>
              </a:rPr>
              <a:t>(Q1)</a:t>
            </a:r>
            <a:r>
              <a:rPr lang="zh-TW" altLang="en-US" sz="1800" kern="0" dirty="0" smtClean="0">
                <a:solidFill>
                  <a:srgbClr val="000000"/>
                </a:solidFill>
                <a:latin typeface="+mn-lt"/>
                <a:ea typeface="標楷體" pitchFamily="65" charset="-120"/>
              </a:rPr>
              <a:t> </a:t>
            </a:r>
            <a:endParaRPr lang="en-US" altLang="zh-TW" sz="1800" kern="0" dirty="0" smtClean="0">
              <a:solidFill>
                <a:srgbClr val="000000"/>
              </a:solidFill>
              <a:latin typeface="+mn-lt"/>
              <a:ea typeface="標楷體" pitchFamily="65" charset="-120"/>
            </a:endParaRPr>
          </a:p>
          <a:p>
            <a:pPr marL="342900" indent="-342900">
              <a:spcBef>
                <a:spcPts val="1000"/>
              </a:spcBef>
              <a:buClr>
                <a:srgbClr val="007C31"/>
              </a:buClr>
              <a:buSzPct val="80000"/>
              <a:buFont typeface="Arial" pitchFamily="34" charset="0"/>
              <a:buChar char="•"/>
              <a:defRPr/>
            </a:pPr>
            <a:r>
              <a:rPr lang="en-US" altLang="zh-TW" sz="1800" kern="0" dirty="0" smtClean="0">
                <a:solidFill>
                  <a:srgbClr val="000000"/>
                </a:solidFill>
                <a:latin typeface="+mn-lt"/>
                <a:ea typeface="標楷體" pitchFamily="65" charset="-120"/>
              </a:rPr>
              <a:t>5G</a:t>
            </a:r>
            <a:r>
              <a:rPr lang="zh-TW" altLang="en-US" sz="1800" kern="0" dirty="0" smtClean="0">
                <a:solidFill>
                  <a:srgbClr val="000000"/>
                </a:solidFill>
                <a:latin typeface="+mn-lt"/>
                <a:ea typeface="標楷體" pitchFamily="65" charset="-120"/>
              </a:rPr>
              <a:t>基站：大陸需求不明朗，產業鏈庫存待清 </a:t>
            </a:r>
            <a:r>
              <a:rPr lang="en-US" altLang="zh-TW" sz="1800" kern="0" dirty="0" smtClean="0">
                <a:solidFill>
                  <a:srgbClr val="000000"/>
                </a:solidFill>
                <a:latin typeface="+mn-lt"/>
                <a:ea typeface="標楷體" pitchFamily="65" charset="-120"/>
              </a:rPr>
              <a:t>(Q1) </a:t>
            </a:r>
            <a:r>
              <a:rPr lang="zh-TW" altLang="en-US" sz="1800" kern="0" dirty="0" smtClean="0">
                <a:solidFill>
                  <a:srgbClr val="000000"/>
                </a:solidFill>
                <a:latin typeface="+mn-lt"/>
                <a:ea typeface="標楷體" pitchFamily="65" charset="-120"/>
              </a:rPr>
              <a:t>，大陸以外地區快速成長</a:t>
            </a:r>
            <a:endParaRPr lang="en-US" altLang="zh-TW" sz="1800" kern="0" dirty="0" smtClean="0">
              <a:solidFill>
                <a:srgbClr val="000000"/>
              </a:solidFill>
              <a:latin typeface="+mn-lt"/>
              <a:ea typeface="標楷體" pitchFamily="65" charset="-120"/>
            </a:endParaRPr>
          </a:p>
          <a:p>
            <a:pPr marL="342900" indent="-342900">
              <a:spcBef>
                <a:spcPts val="1000"/>
              </a:spcBef>
              <a:buClr>
                <a:srgbClr val="007C31"/>
              </a:buClr>
              <a:buSzPct val="80000"/>
              <a:buFont typeface="Arial" pitchFamily="34" charset="0"/>
              <a:buChar char="•"/>
              <a:defRPr/>
            </a:pPr>
            <a:r>
              <a:rPr lang="en-US" altLang="zh-TW" sz="1800" kern="0" dirty="0" smtClean="0">
                <a:solidFill>
                  <a:srgbClr val="000000"/>
                </a:solidFill>
                <a:latin typeface="+mn-lt"/>
                <a:ea typeface="標楷體" pitchFamily="65" charset="-120"/>
              </a:rPr>
              <a:t>EML</a:t>
            </a:r>
            <a:r>
              <a:rPr lang="zh-TW" altLang="en-US" sz="1800" kern="0" dirty="0" smtClean="0">
                <a:solidFill>
                  <a:srgbClr val="000000"/>
                </a:solidFill>
                <a:latin typeface="+mn-lt"/>
                <a:ea typeface="標楷體" pitchFamily="65" charset="-120"/>
              </a:rPr>
              <a:t>：需求樂觀，低速產品大陸廠商崛起將影響產業生態</a:t>
            </a:r>
            <a:endParaRPr lang="en-US" altLang="zh-TW" sz="1800" kern="0" dirty="0" smtClean="0">
              <a:solidFill>
                <a:srgbClr val="000000"/>
              </a:solidFill>
              <a:latin typeface="+mn-lt"/>
              <a:ea typeface="標楷體" pitchFamily="65" charset="-120"/>
            </a:endParaRPr>
          </a:p>
          <a:p>
            <a:pPr marL="342900" indent="-342900">
              <a:spcBef>
                <a:spcPts val="1000"/>
              </a:spcBef>
              <a:buClr>
                <a:srgbClr val="007C31"/>
              </a:buClr>
              <a:buSzPct val="80000"/>
              <a:defRPr/>
            </a:pPr>
            <a:r>
              <a:rPr lang="zh-TW" altLang="en-US" sz="1800" kern="0" dirty="0" smtClean="0">
                <a:solidFill>
                  <a:srgbClr val="000000"/>
                </a:solidFill>
                <a:latin typeface="+mn-lt"/>
                <a:ea typeface="標楷體" pitchFamily="65" charset="-120"/>
              </a:rPr>
              <a:t>光資訊：</a:t>
            </a:r>
            <a:endParaRPr lang="en-US" altLang="zh-TW" sz="1800" kern="0" dirty="0" smtClean="0">
              <a:solidFill>
                <a:srgbClr val="000000"/>
              </a:solidFill>
              <a:latin typeface="+mn-lt"/>
              <a:ea typeface="標楷體" pitchFamily="65" charset="-120"/>
            </a:endParaRPr>
          </a:p>
          <a:p>
            <a:pPr marL="342900" indent="-342900">
              <a:spcBef>
                <a:spcPts val="1000"/>
              </a:spcBef>
              <a:buClr>
                <a:srgbClr val="007C31"/>
              </a:buClr>
              <a:buSzPct val="80000"/>
              <a:buFont typeface="Arial" pitchFamily="34" charset="0"/>
              <a:buChar char="•"/>
              <a:defRPr/>
            </a:pPr>
            <a:r>
              <a:rPr lang="zh-TW" altLang="en-US" sz="1800" kern="0" dirty="0" smtClean="0">
                <a:solidFill>
                  <a:srgbClr val="000000"/>
                </a:solidFill>
                <a:latin typeface="+mn-lt"/>
                <a:ea typeface="標楷體" pitchFamily="65" charset="-120"/>
              </a:rPr>
              <a:t>綠光雷射：新應用陸續開出，需求將持續成長</a:t>
            </a:r>
            <a:endParaRPr lang="en-US" altLang="zh-TW" sz="1800" kern="0" dirty="0" smtClean="0">
              <a:solidFill>
                <a:srgbClr val="000000"/>
              </a:solidFill>
              <a:latin typeface="+mn-lt"/>
              <a:ea typeface="標楷體" pitchFamily="65" charset="-120"/>
            </a:endParaRPr>
          </a:p>
          <a:p>
            <a:pPr marL="342900" indent="-342900">
              <a:spcBef>
                <a:spcPts val="1000"/>
              </a:spcBef>
              <a:buClr>
                <a:srgbClr val="007C31"/>
              </a:buClr>
              <a:buSzPct val="80000"/>
              <a:buFont typeface="Arial" pitchFamily="34" charset="0"/>
              <a:buChar char="•"/>
              <a:defRPr/>
            </a:pPr>
            <a:r>
              <a:rPr lang="en-US" altLang="zh-TW" sz="1800" kern="0" dirty="0" smtClean="0">
                <a:solidFill>
                  <a:srgbClr val="000000"/>
                </a:solidFill>
                <a:latin typeface="+mn-lt"/>
                <a:ea typeface="標楷體" pitchFamily="65" charset="-120"/>
              </a:rPr>
              <a:t>3D</a:t>
            </a:r>
            <a:r>
              <a:rPr lang="zh-TW" altLang="en-US" sz="1800" kern="0" dirty="0" smtClean="0">
                <a:solidFill>
                  <a:srgbClr val="000000"/>
                </a:solidFill>
                <a:latin typeface="+mn-lt"/>
                <a:ea typeface="標楷體" pitchFamily="65" charset="-120"/>
              </a:rPr>
              <a:t> 感測：需求成長，新供應商崛起</a:t>
            </a:r>
            <a:endParaRPr lang="en-US" altLang="zh-TW" sz="1800" kern="0" dirty="0" smtClean="0">
              <a:solidFill>
                <a:srgbClr val="000000"/>
              </a:solidFill>
              <a:latin typeface="+mn-lt"/>
              <a:ea typeface="標楷體" pitchFamily="65" charset="-120"/>
            </a:endParaRPr>
          </a:p>
          <a:p>
            <a:pPr marL="342900" indent="-342900">
              <a:spcBef>
                <a:spcPts val="1000"/>
              </a:spcBef>
              <a:buClr>
                <a:srgbClr val="007C31"/>
              </a:buClr>
              <a:buSzPct val="80000"/>
              <a:defRPr/>
            </a:pPr>
            <a:r>
              <a:rPr lang="zh-TW" altLang="en-US" sz="1800" kern="0" dirty="0" smtClean="0">
                <a:solidFill>
                  <a:srgbClr val="000000"/>
                </a:solidFill>
                <a:latin typeface="+mn-lt"/>
                <a:ea typeface="標楷體" pitchFamily="65" charset="-120"/>
              </a:rPr>
              <a:t>未來：</a:t>
            </a:r>
            <a:endParaRPr lang="en-US" altLang="zh-TW" sz="1800" kern="0" dirty="0" smtClean="0">
              <a:solidFill>
                <a:srgbClr val="000000"/>
              </a:solidFill>
              <a:latin typeface="+mn-lt"/>
              <a:ea typeface="標楷體" pitchFamily="65" charset="-120"/>
            </a:endParaRPr>
          </a:p>
          <a:p>
            <a:pPr marL="342900" indent="-342900">
              <a:spcBef>
                <a:spcPts val="1000"/>
              </a:spcBef>
              <a:buClr>
                <a:srgbClr val="007C31"/>
              </a:buClr>
              <a:buSzPct val="80000"/>
              <a:buFont typeface="Arial" pitchFamily="34" charset="0"/>
              <a:buChar char="•"/>
              <a:defRPr/>
            </a:pPr>
            <a:r>
              <a:rPr lang="zh-TW" altLang="en-US" sz="1800" kern="0" dirty="0" smtClean="0">
                <a:solidFill>
                  <a:srgbClr val="000000"/>
                </a:solidFill>
                <a:latin typeface="+mn-lt"/>
                <a:ea typeface="標楷體" pitchFamily="65" charset="-120"/>
              </a:rPr>
              <a:t>元宇宙</a:t>
            </a:r>
            <a:r>
              <a:rPr lang="zh-TW" altLang="en-US" sz="1800" kern="0" dirty="0" smtClean="0">
                <a:solidFill>
                  <a:srgbClr val="000000"/>
                </a:solidFill>
                <a:latin typeface="+mn-lt"/>
                <a:ea typeface="標楷體" pitchFamily="65" charset="-120"/>
              </a:rPr>
              <a:t>概念</a:t>
            </a:r>
            <a:r>
              <a:rPr lang="zh-TW" altLang="en-US" sz="1800" kern="0" dirty="0" smtClean="0">
                <a:solidFill>
                  <a:srgbClr val="000000"/>
                </a:solidFill>
                <a:latin typeface="+mn-lt"/>
                <a:ea typeface="標楷體" pitchFamily="65" charset="-120"/>
              </a:rPr>
              <a:t>產品有機會快速成長（</a:t>
            </a:r>
            <a:r>
              <a:rPr lang="en-US" altLang="zh-TW" sz="1800" kern="0" dirty="0" smtClean="0">
                <a:solidFill>
                  <a:srgbClr val="000000"/>
                </a:solidFill>
                <a:latin typeface="+mn-lt"/>
                <a:ea typeface="標楷體" pitchFamily="65" charset="-120"/>
              </a:rPr>
              <a:t>AR/</a:t>
            </a:r>
            <a:r>
              <a:rPr lang="en-US" altLang="zh-TW" sz="1800" kern="0" dirty="0" smtClean="0">
                <a:latin typeface="+mn-lt"/>
                <a:ea typeface="標楷體" pitchFamily="65" charset="-120"/>
              </a:rPr>
              <a:t>VR</a:t>
            </a:r>
            <a:r>
              <a:rPr lang="zh-TW" altLang="en-US" sz="1800" kern="0" dirty="0" smtClean="0">
                <a:solidFill>
                  <a:srgbClr val="000000"/>
                </a:solidFill>
                <a:latin typeface="+mn-lt"/>
                <a:ea typeface="標楷體" pitchFamily="65" charset="-120"/>
              </a:rPr>
              <a:t>，巨量訊息傳輸等 ）</a:t>
            </a:r>
            <a:endParaRPr lang="en-US" altLang="zh-TW" sz="1800" kern="0" dirty="0" smtClean="0">
              <a:solidFill>
                <a:srgbClr val="000000"/>
              </a:solidFill>
              <a:latin typeface="+mn-lt"/>
              <a:ea typeface="標楷體" pitchFamily="65" charset="-120"/>
            </a:endParaRPr>
          </a:p>
          <a:p>
            <a:pPr marL="342900" indent="-342900">
              <a:spcBef>
                <a:spcPts val="1000"/>
              </a:spcBef>
              <a:buClr>
                <a:srgbClr val="007C31"/>
              </a:buClr>
              <a:buSzPct val="80000"/>
              <a:buFont typeface="Arial" pitchFamily="34" charset="0"/>
              <a:buChar char="•"/>
              <a:defRPr/>
            </a:pPr>
            <a:r>
              <a:rPr lang="zh-TW" altLang="en-US" sz="1800" kern="0" dirty="0" smtClean="0">
                <a:solidFill>
                  <a:srgbClr val="000000"/>
                </a:solidFill>
                <a:latin typeface="+mn-lt"/>
                <a:ea typeface="標楷體" pitchFamily="65" charset="-120"/>
              </a:rPr>
              <a:t>雷射於汽車感測應用開始萌芽</a:t>
            </a:r>
            <a:endParaRPr lang="en-US" altLang="zh-TW" sz="1800" kern="0" dirty="0" smtClean="0">
              <a:solidFill>
                <a:srgbClr val="000000"/>
              </a:solidFill>
              <a:latin typeface="+mn-lt"/>
              <a:ea typeface="標楷體" pitchFamily="65" charset="-120"/>
            </a:endParaRPr>
          </a:p>
          <a:p>
            <a:pPr marL="342900" indent="-342900">
              <a:spcBef>
                <a:spcPts val="1000"/>
              </a:spcBef>
              <a:buClr>
                <a:srgbClr val="007C31"/>
              </a:buClr>
              <a:buSzPct val="80000"/>
              <a:buFont typeface="Arial" pitchFamily="34" charset="0"/>
              <a:buChar char="•"/>
              <a:defRPr/>
            </a:pPr>
            <a:endParaRPr kumimoji="0" lang="en-US" altLang="zh-TW" sz="1800" kern="0" dirty="0">
              <a:solidFill>
                <a:srgbClr val="000000"/>
              </a:solidFill>
              <a:latin typeface="+mn-lt"/>
              <a:ea typeface="標楷體" pitchFamily="65" charset="-12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6" name="TextBox 13"/>
          <p:cNvSpPr txBox="1"/>
          <p:nvPr/>
        </p:nvSpPr>
        <p:spPr>
          <a:xfrm>
            <a:off x="2555776" y="1988840"/>
            <a:ext cx="3816424" cy="1015642"/>
          </a:xfrm>
          <a:prstGeom prst="rect">
            <a:avLst/>
          </a:prstGeom>
          <a:noFill/>
          <a:ln>
            <a:noFill/>
          </a:ln>
          <a:effectLst/>
        </p:spPr>
        <p:txBody>
          <a:bodyPr wrap="square" lIns="91430" tIns="45710" rIns="91430" bIns="45710">
            <a:spAutoFit/>
          </a:bodyPr>
          <a:lstStyle/>
          <a:p>
            <a:pPr algn="ctr" defTabSz="912808" fontAlgn="auto">
              <a:spcBef>
                <a:spcPts val="0"/>
              </a:spcBef>
              <a:spcAft>
                <a:spcPts val="0"/>
              </a:spcAft>
              <a:defRPr sz="1800" b="0" i="0" u="none" strike="noStrike" kern="0" cap="none" spc="0" baseline="0">
                <a:solidFill>
                  <a:srgbClr val="000000"/>
                </a:solidFill>
                <a:uFillTx/>
              </a:defRPr>
            </a:pPr>
            <a:r>
              <a:rPr lang="en-US" altLang="zh-TW" sz="6000" b="1" kern="0" dirty="0" smtClean="0">
                <a:solidFill>
                  <a:srgbClr val="008000"/>
                </a:solidFill>
                <a:latin typeface="+mn-lt"/>
                <a:ea typeface="標楷體" pitchFamily="65" charset="-120"/>
              </a:rPr>
              <a:t>Q</a:t>
            </a:r>
            <a:r>
              <a:rPr lang="zh-TW" altLang="en-US" sz="6000" b="1" kern="0" dirty="0" smtClean="0">
                <a:solidFill>
                  <a:srgbClr val="008000"/>
                </a:solidFill>
                <a:latin typeface="+mn-lt"/>
                <a:ea typeface="標楷體" pitchFamily="65" charset="-120"/>
              </a:rPr>
              <a:t> </a:t>
            </a:r>
            <a:r>
              <a:rPr lang="en-US" altLang="zh-TW" sz="6000" b="1" kern="0" dirty="0" smtClean="0">
                <a:solidFill>
                  <a:srgbClr val="008000"/>
                </a:solidFill>
                <a:latin typeface="+mn-lt"/>
                <a:ea typeface="標楷體" pitchFamily="65" charset="-120"/>
              </a:rPr>
              <a:t>&amp;</a:t>
            </a:r>
            <a:r>
              <a:rPr lang="zh-TW" altLang="en-US" sz="6000" b="1" kern="0" dirty="0" smtClean="0">
                <a:solidFill>
                  <a:srgbClr val="008000"/>
                </a:solidFill>
                <a:latin typeface="+mn-lt"/>
                <a:ea typeface="標楷體" pitchFamily="65" charset="-120"/>
              </a:rPr>
              <a:t> </a:t>
            </a:r>
            <a:r>
              <a:rPr lang="en-US" altLang="zh-TW" sz="6000" b="1" kern="0" dirty="0" smtClean="0">
                <a:solidFill>
                  <a:srgbClr val="008000"/>
                </a:solidFill>
                <a:latin typeface="+mn-lt"/>
                <a:ea typeface="標楷體" pitchFamily="65" charset="-120"/>
              </a:rPr>
              <a:t>A</a:t>
            </a:r>
            <a:endParaRPr lang="en-US" altLang="en-US" sz="6000" b="1" kern="0" dirty="0">
              <a:solidFill>
                <a:srgbClr val="008000"/>
              </a:solidFill>
              <a:latin typeface="+mn-lt"/>
              <a:ea typeface="標楷體" pitchFamily="65" charset="-12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p:cNvSpPr txBox="1"/>
          <p:nvPr/>
        </p:nvSpPr>
        <p:spPr>
          <a:xfrm>
            <a:off x="3131840" y="923236"/>
            <a:ext cx="3168352" cy="1015663"/>
          </a:xfrm>
          <a:prstGeom prst="rect">
            <a:avLst/>
          </a:prstGeom>
          <a:noFill/>
        </p:spPr>
        <p:txBody>
          <a:bodyPr wrap="square" rtlCol="0">
            <a:spAutoFit/>
          </a:bodyPr>
          <a:lstStyle/>
          <a:p>
            <a:pPr algn="ctr" defTabSz="912808" fontAlgn="auto">
              <a:spcBef>
                <a:spcPts val="0"/>
              </a:spcBef>
              <a:spcAft>
                <a:spcPts val="0"/>
              </a:spcAft>
              <a:defRPr sz="1800" b="0" i="0" u="none" strike="noStrike" kern="0" cap="none" spc="0" baseline="0">
                <a:solidFill>
                  <a:srgbClr val="000000"/>
                </a:solidFill>
                <a:uFillTx/>
              </a:defRPr>
            </a:pPr>
            <a:r>
              <a:rPr lang="zh-TW" altLang="en-US" sz="6000" b="1" kern="0" dirty="0" smtClean="0">
                <a:solidFill>
                  <a:srgbClr val="008000"/>
                </a:solidFill>
                <a:latin typeface="標楷體" pitchFamily="65" charset="-120"/>
                <a:ea typeface="標楷體" pitchFamily="65" charset="-120"/>
              </a:rPr>
              <a:t>謝謝</a:t>
            </a:r>
            <a:endParaRPr lang="zh-TW" altLang="en-US" sz="6000" b="1" kern="0" dirty="0">
              <a:solidFill>
                <a:srgbClr val="008000"/>
              </a:solidFill>
              <a:latin typeface="標楷體" pitchFamily="65" charset="-120"/>
              <a:ea typeface="標楷體" pitchFamily="65" charset="-120"/>
            </a:endParaRPr>
          </a:p>
        </p:txBody>
      </p:sp>
      <p:pic>
        <p:nvPicPr>
          <p:cNvPr id="6" name="圖片 5" descr="未命名.png"/>
          <p:cNvPicPr>
            <a:picLocks noChangeAspect="1"/>
          </p:cNvPicPr>
          <p:nvPr/>
        </p:nvPicPr>
        <p:blipFill>
          <a:blip r:embed="rId2" cstate="print"/>
          <a:stretch>
            <a:fillRect/>
          </a:stretch>
        </p:blipFill>
        <p:spPr>
          <a:xfrm>
            <a:off x="1907704" y="2564904"/>
            <a:ext cx="5620920" cy="308699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13"/>
          <p:cNvSpPr txBox="1"/>
          <p:nvPr/>
        </p:nvSpPr>
        <p:spPr>
          <a:xfrm>
            <a:off x="3347864" y="450850"/>
            <a:ext cx="2232248" cy="523200"/>
          </a:xfrm>
          <a:prstGeom prst="rect">
            <a:avLst/>
          </a:prstGeom>
          <a:noFill/>
          <a:ln>
            <a:noFill/>
          </a:ln>
          <a:effectLst/>
        </p:spPr>
        <p:txBody>
          <a:bodyPr wrap="square" lIns="91430" tIns="45710" rIns="91430" bIns="45710">
            <a:spAutoFit/>
          </a:bodyPr>
          <a:lstStyle/>
          <a:p>
            <a:pPr algn="ctr" defTabSz="912808" fontAlgn="auto">
              <a:spcBef>
                <a:spcPts val="0"/>
              </a:spcBef>
              <a:spcAft>
                <a:spcPts val="0"/>
              </a:spcAft>
              <a:defRPr sz="1800" b="0" i="0" u="none" strike="noStrike" kern="0" cap="none" spc="0" baseline="0">
                <a:solidFill>
                  <a:srgbClr val="000000"/>
                </a:solidFill>
                <a:uFillTx/>
              </a:defRPr>
            </a:pPr>
            <a:r>
              <a:rPr lang="zh-TW" altLang="en-US" sz="2800" b="1" kern="0" dirty="0">
                <a:solidFill>
                  <a:srgbClr val="008000"/>
                </a:solidFill>
                <a:latin typeface="標楷體" pitchFamily="65" charset="-120"/>
                <a:ea typeface="標楷體" pitchFamily="65" charset="-120"/>
              </a:rPr>
              <a:t>免責聲明</a:t>
            </a:r>
            <a:endParaRPr lang="en-US" altLang="en-US" sz="2800" b="1" kern="0" dirty="0">
              <a:solidFill>
                <a:srgbClr val="008000"/>
              </a:solidFill>
              <a:latin typeface="標楷體" pitchFamily="65" charset="-120"/>
              <a:ea typeface="標楷體" pitchFamily="65" charset="-120"/>
            </a:endParaRPr>
          </a:p>
        </p:txBody>
      </p:sp>
      <p:sp>
        <p:nvSpPr>
          <p:cNvPr id="4" name="Rectangle 3"/>
          <p:cNvSpPr txBox="1">
            <a:spLocks/>
          </p:cNvSpPr>
          <p:nvPr/>
        </p:nvSpPr>
        <p:spPr bwMode="auto">
          <a:xfrm>
            <a:off x="755576" y="1585937"/>
            <a:ext cx="7632847" cy="4651375"/>
          </a:xfrm>
          <a:prstGeom prst="rect">
            <a:avLst/>
          </a:prstGeom>
          <a:noFill/>
          <a:ln w="9525">
            <a:noFill/>
            <a:miter lim="800000"/>
            <a:headEnd/>
            <a:tailEnd/>
          </a:ln>
        </p:spPr>
        <p:txBody>
          <a:bodyPr/>
          <a:lstStyle/>
          <a:p>
            <a:pPr marL="342900" indent="-342900">
              <a:spcBef>
                <a:spcPts val="1000"/>
              </a:spcBef>
              <a:buClr>
                <a:srgbClr val="007C31"/>
              </a:buClr>
              <a:buSzPct val="80000"/>
              <a:defRPr/>
            </a:pPr>
            <a:r>
              <a:rPr lang="zh-TW" altLang="en-US" sz="2800" kern="0" dirty="0" smtClean="0">
                <a:solidFill>
                  <a:srgbClr val="000000"/>
                </a:solidFill>
                <a:latin typeface="標楷體" pitchFamily="65" charset="-120"/>
                <a:ea typeface="標楷體" pitchFamily="65" charset="-120"/>
              </a:rPr>
              <a:t>  本次法說會所提供之簡報內容包括對於未來狀況之預測與評估之陳述，乃基於公司目前可得資料之概略說明，其涉及風險及不確定性，並可能發生實際結果與預期狀況有重大差異的情形，提醒各位不要依賴這些資訊，另除非法律要求本公司將不負責更新或公告這些預測的結果。</a:t>
            </a:r>
            <a:endParaRPr kumimoji="0" lang="en-US" altLang="zh-TW" sz="2800" kern="0" dirty="0">
              <a:solidFill>
                <a:srgbClr val="000000"/>
              </a:solidFill>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13"/>
          <p:cNvSpPr txBox="1"/>
          <p:nvPr/>
        </p:nvSpPr>
        <p:spPr>
          <a:xfrm>
            <a:off x="3347864" y="450850"/>
            <a:ext cx="2232248" cy="523200"/>
          </a:xfrm>
          <a:prstGeom prst="rect">
            <a:avLst/>
          </a:prstGeom>
          <a:noFill/>
          <a:ln>
            <a:noFill/>
          </a:ln>
          <a:effectLst/>
        </p:spPr>
        <p:txBody>
          <a:bodyPr wrap="square" lIns="91430" tIns="45710" rIns="91430" bIns="45710">
            <a:spAutoFit/>
          </a:bodyPr>
          <a:lstStyle/>
          <a:p>
            <a:pPr algn="ctr" defTabSz="912808" fontAlgn="auto">
              <a:spcBef>
                <a:spcPts val="0"/>
              </a:spcBef>
              <a:spcAft>
                <a:spcPts val="0"/>
              </a:spcAft>
              <a:defRPr sz="1800" b="0" i="0" u="none" strike="noStrike" kern="0" cap="none" spc="0" baseline="0">
                <a:solidFill>
                  <a:srgbClr val="000000"/>
                </a:solidFill>
                <a:uFillTx/>
              </a:defRPr>
            </a:pPr>
            <a:r>
              <a:rPr lang="zh-TW" altLang="en-US" sz="2800" b="1" kern="0" dirty="0" smtClean="0">
                <a:solidFill>
                  <a:srgbClr val="008000"/>
                </a:solidFill>
                <a:latin typeface="標楷體" pitchFamily="65" charset="-120"/>
                <a:ea typeface="標楷體" pitchFamily="65" charset="-120"/>
              </a:rPr>
              <a:t>簡報內容</a:t>
            </a:r>
            <a:endParaRPr lang="en-US" altLang="en-US" sz="2800" b="1" kern="0" dirty="0">
              <a:solidFill>
                <a:srgbClr val="008000"/>
              </a:solidFill>
              <a:latin typeface="標楷體" pitchFamily="65" charset="-120"/>
              <a:ea typeface="標楷體" pitchFamily="65" charset="-120"/>
            </a:endParaRPr>
          </a:p>
        </p:txBody>
      </p:sp>
      <p:sp>
        <p:nvSpPr>
          <p:cNvPr id="4" name="Rectangle 3"/>
          <p:cNvSpPr txBox="1">
            <a:spLocks/>
          </p:cNvSpPr>
          <p:nvPr/>
        </p:nvSpPr>
        <p:spPr bwMode="auto">
          <a:xfrm>
            <a:off x="2556173" y="1585937"/>
            <a:ext cx="5184179" cy="4651375"/>
          </a:xfrm>
          <a:prstGeom prst="rect">
            <a:avLst/>
          </a:prstGeom>
          <a:noFill/>
          <a:ln w="9525">
            <a:noFill/>
            <a:miter lim="800000"/>
            <a:headEnd/>
            <a:tailEnd/>
          </a:ln>
        </p:spPr>
        <p:txBody>
          <a:bodyPr/>
          <a:lstStyle/>
          <a:p>
            <a:pPr marL="342900" indent="-342900">
              <a:spcBef>
                <a:spcPts val="1000"/>
              </a:spcBef>
              <a:buClr>
                <a:srgbClr val="007C31"/>
              </a:buClr>
              <a:buSzPct val="80000"/>
              <a:buFont typeface="Arial" pitchFamily="34" charset="0"/>
              <a:buChar char="•"/>
              <a:defRPr/>
            </a:pPr>
            <a:r>
              <a:rPr kumimoji="0" lang="zh-TW" altLang="en-US" kern="0" dirty="0" smtClean="0">
                <a:solidFill>
                  <a:srgbClr val="000000"/>
                </a:solidFill>
                <a:latin typeface="標楷體" pitchFamily="65" charset="-120"/>
                <a:ea typeface="標楷體" pitchFamily="65" charset="-120"/>
              </a:rPr>
              <a:t>主要產品及應用</a:t>
            </a:r>
            <a:endParaRPr kumimoji="0" lang="en-US" altLang="zh-TW" kern="0" dirty="0" smtClean="0">
              <a:solidFill>
                <a:srgbClr val="000000"/>
              </a:solidFill>
              <a:latin typeface="標楷體" pitchFamily="65" charset="-120"/>
              <a:ea typeface="標楷體" pitchFamily="65" charset="-120"/>
            </a:endParaRPr>
          </a:p>
          <a:p>
            <a:pPr marL="342900" indent="-342900">
              <a:spcBef>
                <a:spcPts val="1000"/>
              </a:spcBef>
              <a:buClr>
                <a:srgbClr val="007C31"/>
              </a:buClr>
              <a:buSzPct val="80000"/>
              <a:buFont typeface="Arial" pitchFamily="34" charset="0"/>
              <a:buChar char="•"/>
              <a:defRPr/>
            </a:pPr>
            <a:r>
              <a:rPr lang="zh-TW" altLang="en-US" kern="0" dirty="0" smtClean="0">
                <a:solidFill>
                  <a:srgbClr val="000000"/>
                </a:solidFill>
                <a:latin typeface="標楷體" pitchFamily="65" charset="-120"/>
                <a:ea typeface="標楷體" pitchFamily="65" charset="-120"/>
              </a:rPr>
              <a:t>財務報告：</a:t>
            </a:r>
            <a:r>
              <a:rPr lang="en-US" altLang="zh-TW" kern="0" dirty="0" smtClean="0">
                <a:solidFill>
                  <a:srgbClr val="000000"/>
                </a:solidFill>
                <a:latin typeface="標楷體" pitchFamily="65" charset="-120"/>
                <a:ea typeface="標楷體" pitchFamily="65" charset="-120"/>
              </a:rPr>
              <a:t>2021</a:t>
            </a:r>
            <a:r>
              <a:rPr lang="zh-TW" altLang="en-US" kern="0" dirty="0" smtClean="0">
                <a:solidFill>
                  <a:srgbClr val="000000"/>
                </a:solidFill>
                <a:latin typeface="標楷體" pitchFamily="65" charset="-120"/>
                <a:ea typeface="標楷體" pitchFamily="65" charset="-120"/>
              </a:rPr>
              <a:t>年第</a:t>
            </a:r>
            <a:r>
              <a:rPr lang="en-US" altLang="zh-TW" kern="0" dirty="0" smtClean="0">
                <a:solidFill>
                  <a:srgbClr val="000000"/>
                </a:solidFill>
                <a:latin typeface="標楷體" pitchFamily="65" charset="-120"/>
                <a:ea typeface="標楷體" pitchFamily="65" charset="-120"/>
              </a:rPr>
              <a:t>3</a:t>
            </a:r>
            <a:r>
              <a:rPr lang="zh-TW" altLang="en-US" kern="0" dirty="0" smtClean="0">
                <a:solidFill>
                  <a:srgbClr val="000000"/>
                </a:solidFill>
                <a:latin typeface="標楷體" pitchFamily="65" charset="-120"/>
                <a:ea typeface="標楷體" pitchFamily="65" charset="-120"/>
              </a:rPr>
              <a:t>季財務報告</a:t>
            </a:r>
            <a:endParaRPr lang="en-US" altLang="zh-TW" kern="0" dirty="0" smtClean="0">
              <a:solidFill>
                <a:srgbClr val="000000"/>
              </a:solidFill>
              <a:latin typeface="標楷體" pitchFamily="65" charset="-120"/>
              <a:ea typeface="標楷體" pitchFamily="65" charset="-120"/>
            </a:endParaRPr>
          </a:p>
          <a:p>
            <a:pPr marL="342900" indent="-342900">
              <a:spcBef>
                <a:spcPts val="1000"/>
              </a:spcBef>
              <a:buClr>
                <a:srgbClr val="007C31"/>
              </a:buClr>
              <a:buSzPct val="80000"/>
              <a:buFont typeface="Arial" pitchFamily="34" charset="0"/>
              <a:buChar char="•"/>
              <a:defRPr/>
            </a:pPr>
            <a:r>
              <a:rPr lang="zh-TW" altLang="en-US" kern="0" dirty="0" smtClean="0">
                <a:solidFill>
                  <a:srgbClr val="000000"/>
                </a:solidFill>
                <a:latin typeface="標楷體" pitchFamily="65" charset="-120"/>
                <a:ea typeface="標楷體" pitchFamily="65" charset="-120"/>
              </a:rPr>
              <a:t>未來展望</a:t>
            </a:r>
          </a:p>
          <a:p>
            <a:pPr marL="342900" indent="-342900">
              <a:spcBef>
                <a:spcPts val="1000"/>
              </a:spcBef>
              <a:buClr>
                <a:srgbClr val="007C31"/>
              </a:buClr>
              <a:buSzPct val="80000"/>
              <a:buFont typeface="Arial" pitchFamily="34" charset="0"/>
              <a:buChar char="•"/>
              <a:defRPr/>
            </a:pPr>
            <a:r>
              <a:rPr kumimoji="0" lang="en-US" altLang="zh-TW" kern="0" dirty="0" smtClean="0">
                <a:solidFill>
                  <a:srgbClr val="000000"/>
                </a:solidFill>
                <a:latin typeface="+mn-lt"/>
                <a:ea typeface="標楷體" pitchFamily="65" charset="-120"/>
              </a:rPr>
              <a:t>Q</a:t>
            </a:r>
            <a:r>
              <a:rPr kumimoji="0" lang="zh-TW" altLang="en-US" kern="0" dirty="0" smtClean="0">
                <a:solidFill>
                  <a:srgbClr val="000000"/>
                </a:solidFill>
                <a:latin typeface="+mn-lt"/>
                <a:ea typeface="標楷體" pitchFamily="65" charset="-120"/>
              </a:rPr>
              <a:t> </a:t>
            </a:r>
            <a:r>
              <a:rPr kumimoji="0" lang="en-US" altLang="zh-TW" kern="0" dirty="0" smtClean="0">
                <a:solidFill>
                  <a:srgbClr val="000000"/>
                </a:solidFill>
                <a:latin typeface="+mn-lt"/>
                <a:ea typeface="標楷體" pitchFamily="65" charset="-120"/>
              </a:rPr>
              <a:t>&amp;</a:t>
            </a:r>
            <a:r>
              <a:rPr kumimoji="0" lang="zh-TW" altLang="en-US" kern="0" dirty="0" smtClean="0">
                <a:solidFill>
                  <a:srgbClr val="000000"/>
                </a:solidFill>
                <a:latin typeface="+mn-lt"/>
                <a:ea typeface="標楷體" pitchFamily="65" charset="-120"/>
              </a:rPr>
              <a:t> </a:t>
            </a:r>
            <a:r>
              <a:rPr kumimoji="0" lang="en-US" altLang="zh-TW" kern="0" dirty="0" smtClean="0">
                <a:solidFill>
                  <a:srgbClr val="000000"/>
                </a:solidFill>
                <a:latin typeface="+mn-lt"/>
                <a:ea typeface="標楷體" pitchFamily="65" charset="-120"/>
              </a:rPr>
              <a:t>A</a:t>
            </a:r>
          </a:p>
          <a:p>
            <a:pPr marL="342900" indent="-342900">
              <a:spcBef>
                <a:spcPts val="1000"/>
              </a:spcBef>
              <a:buClr>
                <a:srgbClr val="007C31"/>
              </a:buClr>
              <a:buSzPct val="80000"/>
              <a:buFont typeface="Arial" pitchFamily="34" charset="0"/>
              <a:buChar char="•"/>
              <a:defRPr/>
            </a:pPr>
            <a:endParaRPr kumimoji="0" lang="en-US" altLang="zh-TW" kern="0" dirty="0">
              <a:solidFill>
                <a:srgbClr val="000000"/>
              </a:solidFill>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13"/>
          <p:cNvSpPr txBox="1"/>
          <p:nvPr/>
        </p:nvSpPr>
        <p:spPr>
          <a:xfrm>
            <a:off x="3203848" y="450850"/>
            <a:ext cx="2880320" cy="523200"/>
          </a:xfrm>
          <a:prstGeom prst="rect">
            <a:avLst/>
          </a:prstGeom>
          <a:noFill/>
          <a:ln>
            <a:noFill/>
          </a:ln>
          <a:effectLst/>
        </p:spPr>
        <p:txBody>
          <a:bodyPr wrap="square" lIns="91430" tIns="45710" rIns="91430" bIns="45710">
            <a:spAutoFit/>
          </a:bodyPr>
          <a:lstStyle/>
          <a:p>
            <a:pPr algn="ctr" defTabSz="912808" fontAlgn="auto">
              <a:spcBef>
                <a:spcPts val="0"/>
              </a:spcBef>
              <a:spcAft>
                <a:spcPts val="0"/>
              </a:spcAft>
              <a:defRPr sz="1800" b="0" i="0" u="none" strike="noStrike" kern="0" cap="none" spc="0" baseline="0">
                <a:solidFill>
                  <a:srgbClr val="000000"/>
                </a:solidFill>
                <a:uFillTx/>
              </a:defRPr>
            </a:pPr>
            <a:r>
              <a:rPr lang="zh-TW" altLang="en-US" sz="2800" b="1" kern="0" dirty="0" smtClean="0">
                <a:solidFill>
                  <a:srgbClr val="008000"/>
                </a:solidFill>
                <a:latin typeface="標楷體" pitchFamily="65" charset="-120"/>
                <a:ea typeface="標楷體" pitchFamily="65" charset="-120"/>
              </a:rPr>
              <a:t>主要產品及應用</a:t>
            </a:r>
          </a:p>
        </p:txBody>
      </p:sp>
      <p:graphicFrame>
        <p:nvGraphicFramePr>
          <p:cNvPr id="5" name="表格 4"/>
          <p:cNvGraphicFramePr>
            <a:graphicFrameLocks noGrp="1"/>
          </p:cNvGraphicFramePr>
          <p:nvPr>
            <p:extLst>
              <p:ext uri="{D42A27DB-BD31-4B8C-83A1-F6EECF244321}">
                <p14:modId xmlns:p14="http://schemas.microsoft.com/office/powerpoint/2010/main" xmlns="" val="2872807791"/>
              </p:ext>
            </p:extLst>
          </p:nvPr>
        </p:nvGraphicFramePr>
        <p:xfrm>
          <a:off x="1007604" y="1268760"/>
          <a:ext cx="7488832" cy="4680520"/>
        </p:xfrm>
        <a:graphic>
          <a:graphicData uri="http://schemas.openxmlformats.org/drawingml/2006/table">
            <a:tbl>
              <a:tblPr/>
              <a:tblGrid>
                <a:gridCol w="2238929"/>
                <a:gridCol w="5249903"/>
              </a:tblGrid>
              <a:tr h="738792">
                <a:tc rowSpan="2">
                  <a:txBody>
                    <a:bodyPr/>
                    <a:lstStyle/>
                    <a:p>
                      <a:pPr lvl="1" algn="l" fontAlgn="ctr"/>
                      <a:r>
                        <a:rPr lang="zh-TW" altLang="en-US" sz="2000" b="1" i="0" u="none" strike="noStrike" dirty="0">
                          <a:solidFill>
                            <a:srgbClr val="000000"/>
                          </a:solidFill>
                          <a:latin typeface="新細明體"/>
                        </a:rPr>
                        <a:t>光資訊雷射</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TW" sz="2000" b="0" i="0" u="none" strike="noStrike" dirty="0" smtClean="0">
                          <a:solidFill>
                            <a:srgbClr val="000000"/>
                          </a:solidFill>
                          <a:latin typeface="新細明體"/>
                        </a:rPr>
                        <a:t>3D </a:t>
                      </a:r>
                      <a:r>
                        <a:rPr lang="zh-TW" altLang="en-US" sz="2000" b="0" i="0" u="none" strike="noStrike" dirty="0">
                          <a:solidFill>
                            <a:srgbClr val="000000"/>
                          </a:solidFill>
                          <a:latin typeface="新細明體"/>
                        </a:rPr>
                        <a:t>感測， </a:t>
                      </a:r>
                      <a:r>
                        <a:rPr lang="en-US" altLang="zh-TW" sz="2000" b="0" i="0" u="none" strike="noStrike" dirty="0" smtClean="0">
                          <a:solidFill>
                            <a:schemeClr val="tx1"/>
                          </a:solidFill>
                          <a:latin typeface="新細明體"/>
                        </a:rPr>
                        <a:t>AR/VR</a:t>
                      </a:r>
                      <a:r>
                        <a:rPr lang="zh-TW" altLang="en-US" sz="2000" b="0" i="0" u="none" strike="noStrike" dirty="0" smtClean="0">
                          <a:solidFill>
                            <a:schemeClr val="tx1"/>
                          </a:solidFill>
                          <a:latin typeface="新細明體"/>
                        </a:rPr>
                        <a:t> ，</a:t>
                      </a:r>
                      <a:r>
                        <a:rPr lang="zh-TW" altLang="en-US" sz="2000" b="0" i="0" u="none" strike="noStrike" dirty="0" smtClean="0">
                          <a:solidFill>
                            <a:srgbClr val="000000"/>
                          </a:solidFill>
                          <a:latin typeface="新細明體"/>
                        </a:rPr>
                        <a:t>汽車雷射頭燈，雷射印表機，光碟機</a:t>
                      </a:r>
                      <a:endParaRPr lang="zh-TW" altLang="en-US" sz="2000" b="0" i="0" u="none" strike="noStrike" dirty="0">
                        <a:solidFill>
                          <a:srgbClr val="000000"/>
                        </a:solidFill>
                        <a:latin typeface="新細明體"/>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8792">
                <a:tc vMerge="1">
                  <a:txBody>
                    <a:bodyPr/>
                    <a:lstStyle/>
                    <a:p>
                      <a:endParaRPr lang="zh-TW" altLang="en-US"/>
                    </a:p>
                  </a:txBody>
                  <a:tcPr/>
                </a:tc>
                <a:tc>
                  <a:txBody>
                    <a:bodyPr/>
                    <a:lstStyle/>
                    <a:p>
                      <a:pPr algn="l" fontAlgn="ctr"/>
                      <a:r>
                        <a:rPr lang="zh-TW" altLang="en-US" sz="2000" b="0" i="0" u="none" strike="noStrike" dirty="0" smtClean="0">
                          <a:solidFill>
                            <a:srgbClr val="000000"/>
                          </a:solidFill>
                          <a:latin typeface="新細明體"/>
                        </a:rPr>
                        <a:t>車用抬頭</a:t>
                      </a:r>
                      <a:r>
                        <a:rPr lang="zh-TW" altLang="en-US" sz="2000" b="0" i="0" u="none" strike="noStrike" dirty="0">
                          <a:solidFill>
                            <a:srgbClr val="000000"/>
                          </a:solidFill>
                          <a:latin typeface="新細明體"/>
                        </a:rPr>
                        <a:t>顯示， </a:t>
                      </a:r>
                      <a:r>
                        <a:rPr lang="zh-TW" altLang="en-US" sz="2000" b="0" i="0" u="none" strike="noStrike" dirty="0" smtClean="0">
                          <a:solidFill>
                            <a:srgbClr val="000000"/>
                          </a:solidFill>
                          <a:latin typeface="新細明體"/>
                        </a:rPr>
                        <a:t>雷射光投影</a:t>
                      </a:r>
                      <a:r>
                        <a:rPr lang="zh-TW" altLang="en-US" sz="2000" b="0" i="0" u="none" strike="noStrike" dirty="0">
                          <a:solidFill>
                            <a:srgbClr val="000000"/>
                          </a:solidFill>
                          <a:latin typeface="新細明體"/>
                        </a:rPr>
                        <a:t>機，工業</a:t>
                      </a:r>
                      <a:r>
                        <a:rPr lang="zh-TW" altLang="en-US" sz="2000" b="0" i="0" u="none" strike="noStrike" dirty="0" smtClean="0">
                          <a:solidFill>
                            <a:srgbClr val="000000"/>
                          </a:solidFill>
                          <a:latin typeface="新細明體"/>
                        </a:rPr>
                        <a:t>用高功率雷射</a:t>
                      </a:r>
                      <a:endParaRPr lang="zh-TW" altLang="en-US" sz="2000" b="0" i="0" u="none" strike="noStrike" dirty="0">
                        <a:solidFill>
                          <a:srgbClr val="000000"/>
                        </a:solidFill>
                        <a:latin typeface="新細明體"/>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8792">
                <a:tc rowSpan="2">
                  <a:txBody>
                    <a:bodyPr/>
                    <a:lstStyle/>
                    <a:p>
                      <a:pPr algn="l" fontAlgn="ctr"/>
                      <a:r>
                        <a:rPr lang="zh-TW" altLang="en-US" sz="2000" b="1" i="0" u="none" strike="noStrike" dirty="0" smtClean="0">
                          <a:solidFill>
                            <a:srgbClr val="000000"/>
                          </a:solidFill>
                          <a:latin typeface="新細明體"/>
                        </a:rPr>
                        <a:t>         光</a:t>
                      </a:r>
                      <a:r>
                        <a:rPr lang="zh-TW" altLang="en-US" sz="2000" b="1" i="0" u="none" strike="noStrike" dirty="0">
                          <a:solidFill>
                            <a:srgbClr val="000000"/>
                          </a:solidFill>
                          <a:latin typeface="新細明體"/>
                        </a:rPr>
                        <a:t>通訊雷射</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2000" b="0" i="0" u="none" strike="noStrike" dirty="0">
                          <a:solidFill>
                            <a:srgbClr val="000000"/>
                          </a:solidFill>
                          <a:latin typeface="新細明體"/>
                        </a:rPr>
                        <a:t>市區網路（</a:t>
                      </a:r>
                      <a:r>
                        <a:rPr lang="en-US" sz="2000" b="0" i="0" u="none" strike="noStrike" dirty="0">
                          <a:solidFill>
                            <a:srgbClr val="000000"/>
                          </a:solidFill>
                          <a:latin typeface="新細明體"/>
                        </a:rPr>
                        <a:t>FTTH</a:t>
                      </a:r>
                      <a:r>
                        <a:rPr lang="en-US" sz="2000" b="0" i="0" u="none" strike="noStrike" dirty="0" smtClean="0">
                          <a:solidFill>
                            <a:srgbClr val="000000"/>
                          </a:solidFill>
                          <a:latin typeface="新細明體"/>
                        </a:rPr>
                        <a:t>），</a:t>
                      </a:r>
                      <a:r>
                        <a:rPr lang="zh-TW" altLang="en-US" sz="2000" b="0" i="0" u="none" strike="noStrike" dirty="0" smtClean="0">
                          <a:solidFill>
                            <a:srgbClr val="000000"/>
                          </a:solidFill>
                          <a:latin typeface="新細明體"/>
                        </a:rPr>
                        <a:t>數據中心</a:t>
                      </a:r>
                      <a:r>
                        <a:rPr lang="zh-TW" altLang="en-US" sz="2000" b="0" i="0" u="none" strike="noStrike" dirty="0">
                          <a:solidFill>
                            <a:srgbClr val="000000"/>
                          </a:solidFill>
                          <a:latin typeface="新細明體"/>
                        </a:rPr>
                        <a:t>（</a:t>
                      </a:r>
                      <a:r>
                        <a:rPr lang="en-US" sz="2000" b="0" i="0" u="none" strike="noStrike" dirty="0">
                          <a:solidFill>
                            <a:srgbClr val="000000"/>
                          </a:solidFill>
                          <a:latin typeface="新細明體"/>
                        </a:rPr>
                        <a:t>Data center）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3280">
                <a:tc vMerge="1">
                  <a:txBody>
                    <a:bodyPr/>
                    <a:lstStyle/>
                    <a:p>
                      <a:endParaRPr lang="zh-TW" altLang="en-US"/>
                    </a:p>
                  </a:txBody>
                  <a:tcPr/>
                </a:tc>
                <a:tc>
                  <a:txBody>
                    <a:bodyPr/>
                    <a:lstStyle/>
                    <a:p>
                      <a:pPr algn="l" fontAlgn="ctr"/>
                      <a:r>
                        <a:rPr lang="zh-TW" altLang="en-US" sz="2000" b="0" i="0" u="none" strike="noStrike" dirty="0">
                          <a:solidFill>
                            <a:srgbClr val="000000"/>
                          </a:solidFill>
                          <a:latin typeface="新細明體"/>
                        </a:rPr>
                        <a:t>基地台</a:t>
                      </a:r>
                      <a:r>
                        <a:rPr lang="zh-TW" altLang="en-US" sz="2000" b="0" i="0" u="none" strike="noStrike" dirty="0" smtClean="0">
                          <a:solidFill>
                            <a:srgbClr val="000000"/>
                          </a:solidFill>
                          <a:latin typeface="新細明體"/>
                        </a:rPr>
                        <a:t>（</a:t>
                      </a:r>
                      <a:r>
                        <a:rPr lang="en-US" altLang="zh-TW" sz="2000" b="0" i="0" u="none" strike="noStrike" dirty="0" smtClean="0">
                          <a:solidFill>
                            <a:srgbClr val="000000"/>
                          </a:solidFill>
                          <a:latin typeface="新細明體"/>
                        </a:rPr>
                        <a:t>5G )</a:t>
                      </a:r>
                      <a:r>
                        <a:rPr lang="zh-TW" altLang="en-US" sz="2000" b="0" i="0" u="none" strike="noStrike" dirty="0" smtClean="0">
                          <a:solidFill>
                            <a:srgbClr val="000000"/>
                          </a:solidFill>
                          <a:latin typeface="新細明體"/>
                        </a:rPr>
                        <a:t>，</a:t>
                      </a:r>
                      <a:r>
                        <a:rPr lang="zh-TW" altLang="en-US" sz="2000" b="0" i="0" u="none" strike="noStrike" dirty="0">
                          <a:solidFill>
                            <a:srgbClr val="000000"/>
                          </a:solidFill>
                          <a:latin typeface="新細明體"/>
                        </a:rPr>
                        <a:t>長途骨幹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8792">
                <a:tc rowSpan="3">
                  <a:txBody>
                    <a:bodyPr/>
                    <a:lstStyle/>
                    <a:p>
                      <a:pPr algn="l" fontAlgn="ctr"/>
                      <a:r>
                        <a:rPr lang="zh-TW" altLang="en-US" sz="2000" b="1" i="0" u="none" strike="noStrike" dirty="0" smtClean="0">
                          <a:solidFill>
                            <a:srgbClr val="000000"/>
                          </a:solidFill>
                          <a:latin typeface="新細明體"/>
                        </a:rPr>
                        <a:t>        功率</a:t>
                      </a:r>
                      <a:r>
                        <a:rPr lang="zh-TW" altLang="en-US" sz="2000" b="1" i="0" u="none" strike="noStrike" dirty="0">
                          <a:solidFill>
                            <a:srgbClr val="000000"/>
                          </a:solidFill>
                          <a:latin typeface="新細明體"/>
                        </a:rPr>
                        <a:t>半導體</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2000" b="0" i="0" u="none" strike="noStrike" dirty="0">
                          <a:solidFill>
                            <a:srgbClr val="000000"/>
                          </a:solidFill>
                          <a:latin typeface="新細明體"/>
                        </a:rPr>
                        <a:t>高低壓功率金氧半場效電晶體 </a:t>
                      </a:r>
                      <a:r>
                        <a:rPr lang="en-US" altLang="zh-TW" sz="2000" b="0" i="0" u="none" strike="noStrike" dirty="0">
                          <a:solidFill>
                            <a:srgbClr val="000000"/>
                          </a:solidFill>
                          <a:latin typeface="新細明體"/>
                        </a:rPr>
                        <a:t>(</a:t>
                      </a:r>
                      <a:r>
                        <a:rPr lang="en-US" sz="2000" b="0" i="0" u="none" strike="noStrike" dirty="0">
                          <a:solidFill>
                            <a:srgbClr val="000000"/>
                          </a:solidFill>
                          <a:latin typeface="新細明體"/>
                        </a:rPr>
                        <a:t>Power MOSFET)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3280">
                <a:tc vMerge="1">
                  <a:txBody>
                    <a:bodyPr/>
                    <a:lstStyle/>
                    <a:p>
                      <a:endParaRPr lang="zh-TW" altLang="en-US"/>
                    </a:p>
                  </a:txBody>
                  <a:tcPr/>
                </a:tc>
                <a:tc>
                  <a:txBody>
                    <a:bodyPr/>
                    <a:lstStyle/>
                    <a:p>
                      <a:pPr algn="l" fontAlgn="ctr"/>
                      <a:r>
                        <a:rPr lang="zh-TW" altLang="en-US" sz="2000" b="0" i="0" u="none" strike="noStrike" dirty="0">
                          <a:solidFill>
                            <a:srgbClr val="000000"/>
                          </a:solidFill>
                          <a:latin typeface="新細明體"/>
                        </a:rPr>
                        <a:t>絕緣柵雙級型電晶體</a:t>
                      </a:r>
                      <a:r>
                        <a:rPr lang="en-US" altLang="zh-TW" sz="2000" b="0" i="0" u="none" strike="noStrike" dirty="0">
                          <a:solidFill>
                            <a:srgbClr val="000000"/>
                          </a:solidFill>
                          <a:latin typeface="新細明體"/>
                        </a:rPr>
                        <a:t>(IGBT)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8792">
                <a:tc vMerge="1">
                  <a:txBody>
                    <a:bodyPr/>
                    <a:lstStyle/>
                    <a:p>
                      <a:endParaRPr lang="zh-TW" altLang="en-US"/>
                    </a:p>
                  </a:txBody>
                  <a:tcPr/>
                </a:tc>
                <a:tc>
                  <a:txBody>
                    <a:bodyPr/>
                    <a:lstStyle/>
                    <a:p>
                      <a:pPr algn="l" fontAlgn="ctr"/>
                      <a:r>
                        <a:rPr lang="zh-TW" altLang="en-US" sz="2000" b="0" i="0" u="none" strike="noStrike" dirty="0">
                          <a:solidFill>
                            <a:srgbClr val="000000"/>
                          </a:solidFill>
                          <a:latin typeface="新細明體"/>
                        </a:rPr>
                        <a:t>電源轉換或電源管理 </a:t>
                      </a:r>
                      <a:r>
                        <a:rPr lang="en-US" sz="2000" b="0" i="0" u="none" strike="noStrike" dirty="0">
                          <a:solidFill>
                            <a:srgbClr val="000000"/>
                          </a:solidFill>
                          <a:latin typeface="新細明體"/>
                        </a:rPr>
                        <a:t>IC (Power Management ICs)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6" name="文字方塊 5"/>
          <p:cNvSpPr txBox="1"/>
          <p:nvPr/>
        </p:nvSpPr>
        <p:spPr>
          <a:xfrm>
            <a:off x="1475656" y="5949280"/>
            <a:ext cx="6552728" cy="400110"/>
          </a:xfrm>
          <a:prstGeom prst="rect">
            <a:avLst/>
          </a:prstGeom>
          <a:noFill/>
        </p:spPr>
        <p:txBody>
          <a:bodyPr wrap="square" rtlCol="0">
            <a:spAutoFit/>
          </a:bodyPr>
          <a:lstStyle/>
          <a:p>
            <a:r>
              <a:rPr lang="zh-TW" altLang="en-US" sz="2000" b="1" dirty="0" smtClean="0"/>
              <a:t>主要提供封裝測試代工服務</a:t>
            </a:r>
            <a:endParaRPr lang="zh-TW" altLang="en-US" sz="20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6" name="TextBox 13"/>
          <p:cNvSpPr txBox="1"/>
          <p:nvPr/>
        </p:nvSpPr>
        <p:spPr>
          <a:xfrm>
            <a:off x="2483768" y="188640"/>
            <a:ext cx="3816424" cy="523200"/>
          </a:xfrm>
          <a:prstGeom prst="rect">
            <a:avLst/>
          </a:prstGeom>
          <a:noFill/>
          <a:ln>
            <a:noFill/>
          </a:ln>
          <a:effectLst/>
        </p:spPr>
        <p:txBody>
          <a:bodyPr wrap="square" lIns="91430" tIns="45710" rIns="91430" bIns="45710">
            <a:spAutoFit/>
          </a:bodyPr>
          <a:lstStyle/>
          <a:p>
            <a:pPr algn="ctr" defTabSz="912808" fontAlgn="auto">
              <a:spcBef>
                <a:spcPts val="0"/>
              </a:spcBef>
              <a:spcAft>
                <a:spcPts val="0"/>
              </a:spcAft>
              <a:defRPr sz="1800" b="0" i="0" u="none" strike="noStrike" kern="0" cap="none" spc="0" baseline="0">
                <a:solidFill>
                  <a:srgbClr val="000000"/>
                </a:solidFill>
                <a:uFillTx/>
              </a:defRPr>
            </a:pPr>
            <a:r>
              <a:rPr lang="zh-TW" altLang="en-US" sz="2800" b="1" kern="0" dirty="0" smtClean="0">
                <a:solidFill>
                  <a:srgbClr val="008000"/>
                </a:solidFill>
                <a:latin typeface="標楷體" pitchFamily="65" charset="-120"/>
                <a:ea typeface="標楷體" pitchFamily="65" charset="-120"/>
              </a:rPr>
              <a:t>合併營業收入</a:t>
            </a:r>
            <a:endParaRPr lang="en-US" altLang="en-US" sz="2800" b="1" kern="0" dirty="0">
              <a:solidFill>
                <a:srgbClr val="008000"/>
              </a:solidFill>
              <a:latin typeface="標楷體" pitchFamily="65" charset="-120"/>
              <a:ea typeface="標楷體" pitchFamily="65" charset="-120"/>
            </a:endParaRPr>
          </a:p>
        </p:txBody>
      </p:sp>
      <p:pic>
        <p:nvPicPr>
          <p:cNvPr id="14" name="Picture 2"/>
          <p:cNvPicPr>
            <a:picLocks noChangeAspect="1" noChangeArrowheads="1"/>
          </p:cNvPicPr>
          <p:nvPr/>
        </p:nvPicPr>
        <p:blipFill>
          <a:blip r:embed="rId2" cstate="print"/>
          <a:srcRect/>
          <a:stretch>
            <a:fillRect/>
          </a:stretch>
        </p:blipFill>
        <p:spPr bwMode="auto">
          <a:xfrm>
            <a:off x="4579938" y="804863"/>
            <a:ext cx="4564062" cy="3128962"/>
          </a:xfrm>
          <a:prstGeom prst="rect">
            <a:avLst/>
          </a:prstGeom>
          <a:noFill/>
          <a:ln w="9525">
            <a:noFill/>
            <a:miter lim="800000"/>
            <a:headEnd/>
            <a:tailEnd/>
          </a:ln>
          <a:effectLst/>
        </p:spPr>
      </p:pic>
      <p:pic>
        <p:nvPicPr>
          <p:cNvPr id="13" name="Picture 3"/>
          <p:cNvPicPr>
            <a:picLocks noChangeAspect="1" noChangeArrowheads="1"/>
          </p:cNvPicPr>
          <p:nvPr/>
        </p:nvPicPr>
        <p:blipFill>
          <a:blip r:embed="rId3" cstate="print"/>
          <a:srcRect/>
          <a:stretch>
            <a:fillRect/>
          </a:stretch>
        </p:blipFill>
        <p:spPr bwMode="auto">
          <a:xfrm>
            <a:off x="164881" y="3975425"/>
            <a:ext cx="8807888" cy="2808312"/>
          </a:xfrm>
          <a:prstGeom prst="rect">
            <a:avLst/>
          </a:prstGeom>
          <a:noFill/>
          <a:ln w="9525">
            <a:noFill/>
            <a:miter lim="800000"/>
            <a:headEnd/>
            <a:tailEnd/>
          </a:ln>
          <a:effectLst/>
        </p:spPr>
      </p:pic>
      <p:pic>
        <p:nvPicPr>
          <p:cNvPr id="15" name="Picture 4"/>
          <p:cNvPicPr>
            <a:picLocks noChangeAspect="1" noChangeArrowheads="1"/>
          </p:cNvPicPr>
          <p:nvPr/>
        </p:nvPicPr>
        <p:blipFill>
          <a:blip r:embed="rId4" cstate="print"/>
          <a:srcRect/>
          <a:stretch>
            <a:fillRect/>
          </a:stretch>
        </p:blipFill>
        <p:spPr bwMode="auto">
          <a:xfrm>
            <a:off x="0" y="793750"/>
            <a:ext cx="4568825" cy="31400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6" name="TextBox 13"/>
          <p:cNvSpPr txBox="1"/>
          <p:nvPr/>
        </p:nvSpPr>
        <p:spPr>
          <a:xfrm>
            <a:off x="2915816" y="169496"/>
            <a:ext cx="3528392" cy="523200"/>
          </a:xfrm>
          <a:prstGeom prst="rect">
            <a:avLst/>
          </a:prstGeom>
          <a:noFill/>
          <a:ln>
            <a:noFill/>
          </a:ln>
          <a:effectLst/>
        </p:spPr>
        <p:txBody>
          <a:bodyPr wrap="square" lIns="91430" tIns="45710" rIns="91430" bIns="45710">
            <a:spAutoFit/>
          </a:bodyPr>
          <a:lstStyle/>
          <a:p>
            <a:pPr algn="ctr" defTabSz="912808" fontAlgn="auto">
              <a:spcBef>
                <a:spcPts val="0"/>
              </a:spcBef>
              <a:spcAft>
                <a:spcPts val="0"/>
              </a:spcAft>
              <a:defRPr sz="1800" b="0" i="0" u="none" strike="noStrike" kern="0" cap="none" spc="0" baseline="0">
                <a:solidFill>
                  <a:srgbClr val="000000"/>
                </a:solidFill>
                <a:uFillTx/>
              </a:defRPr>
            </a:pPr>
            <a:r>
              <a:rPr lang="zh-TW" altLang="en-US" sz="2800" b="1" kern="0" dirty="0" smtClean="0">
                <a:solidFill>
                  <a:srgbClr val="008000"/>
                </a:solidFill>
                <a:latin typeface="標楷體" pitchFamily="65" charset="-120"/>
                <a:ea typeface="標楷體" pitchFamily="65" charset="-120"/>
              </a:rPr>
              <a:t>合併損益表</a:t>
            </a:r>
            <a:endParaRPr lang="en-US" altLang="en-US" sz="2800" b="1" kern="0" dirty="0">
              <a:solidFill>
                <a:srgbClr val="008000"/>
              </a:solidFill>
              <a:latin typeface="標楷體" pitchFamily="65" charset="-120"/>
              <a:ea typeface="標楷體" pitchFamily="65" charset="-120"/>
            </a:endParaRPr>
          </a:p>
        </p:txBody>
      </p:sp>
      <p:pic>
        <p:nvPicPr>
          <p:cNvPr id="7" name="Picture 1"/>
          <p:cNvPicPr>
            <a:picLocks noChangeAspect="1" noChangeArrowheads="1"/>
          </p:cNvPicPr>
          <p:nvPr/>
        </p:nvPicPr>
        <p:blipFill>
          <a:blip r:embed="rId2" cstate="print"/>
          <a:srcRect/>
          <a:stretch>
            <a:fillRect/>
          </a:stretch>
        </p:blipFill>
        <p:spPr bwMode="auto">
          <a:xfrm>
            <a:off x="1259632" y="620688"/>
            <a:ext cx="7344816" cy="602651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6" name="TextBox 13"/>
          <p:cNvSpPr txBox="1"/>
          <p:nvPr/>
        </p:nvSpPr>
        <p:spPr>
          <a:xfrm>
            <a:off x="2915816" y="169496"/>
            <a:ext cx="3528392" cy="523200"/>
          </a:xfrm>
          <a:prstGeom prst="rect">
            <a:avLst/>
          </a:prstGeom>
          <a:noFill/>
          <a:ln>
            <a:noFill/>
          </a:ln>
          <a:effectLst/>
        </p:spPr>
        <p:txBody>
          <a:bodyPr wrap="square" lIns="91430" tIns="45710" rIns="91430" bIns="45710">
            <a:spAutoFit/>
          </a:bodyPr>
          <a:lstStyle/>
          <a:p>
            <a:pPr algn="ctr" defTabSz="912808" fontAlgn="auto">
              <a:spcBef>
                <a:spcPts val="0"/>
              </a:spcBef>
              <a:spcAft>
                <a:spcPts val="0"/>
              </a:spcAft>
              <a:defRPr sz="1800" b="0" i="0" u="none" strike="noStrike" kern="0" cap="none" spc="0" baseline="0">
                <a:solidFill>
                  <a:srgbClr val="000000"/>
                </a:solidFill>
                <a:uFillTx/>
              </a:defRPr>
            </a:pPr>
            <a:r>
              <a:rPr lang="zh-TW" altLang="en-US" sz="2800" b="1" kern="0" dirty="0" smtClean="0">
                <a:solidFill>
                  <a:srgbClr val="008000"/>
                </a:solidFill>
                <a:latin typeface="標楷體" pitchFamily="65" charset="-120"/>
                <a:ea typeface="標楷體" pitchFamily="65" charset="-120"/>
              </a:rPr>
              <a:t>個體損益表</a:t>
            </a:r>
            <a:endParaRPr lang="en-US" altLang="en-US" sz="2800" b="1" kern="0" dirty="0">
              <a:solidFill>
                <a:srgbClr val="008000"/>
              </a:solidFill>
              <a:latin typeface="標楷體" pitchFamily="65" charset="-120"/>
              <a:ea typeface="標楷體" pitchFamily="65" charset="-120"/>
            </a:endParaRPr>
          </a:p>
        </p:txBody>
      </p:sp>
      <p:pic>
        <p:nvPicPr>
          <p:cNvPr id="7" name="Picture 1"/>
          <p:cNvPicPr>
            <a:picLocks noChangeAspect="1" noChangeArrowheads="1"/>
          </p:cNvPicPr>
          <p:nvPr/>
        </p:nvPicPr>
        <p:blipFill>
          <a:blip r:embed="rId2" cstate="print"/>
          <a:srcRect/>
          <a:stretch>
            <a:fillRect/>
          </a:stretch>
        </p:blipFill>
        <p:spPr bwMode="auto">
          <a:xfrm>
            <a:off x="2915816" y="692696"/>
            <a:ext cx="3641501" cy="596484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6" name="TextBox 13"/>
          <p:cNvSpPr txBox="1"/>
          <p:nvPr/>
        </p:nvSpPr>
        <p:spPr>
          <a:xfrm>
            <a:off x="2627784" y="188640"/>
            <a:ext cx="3816424" cy="523200"/>
          </a:xfrm>
          <a:prstGeom prst="rect">
            <a:avLst/>
          </a:prstGeom>
          <a:noFill/>
          <a:ln>
            <a:noFill/>
          </a:ln>
          <a:effectLst/>
        </p:spPr>
        <p:txBody>
          <a:bodyPr wrap="square" lIns="91430" tIns="45710" rIns="91430" bIns="45710">
            <a:spAutoFit/>
          </a:bodyPr>
          <a:lstStyle/>
          <a:p>
            <a:pPr algn="ctr" defTabSz="912808" fontAlgn="auto">
              <a:spcBef>
                <a:spcPts val="0"/>
              </a:spcBef>
              <a:spcAft>
                <a:spcPts val="0"/>
              </a:spcAft>
              <a:defRPr sz="1800" b="0" i="0" u="none" strike="noStrike" kern="0" cap="none" spc="0" baseline="0">
                <a:solidFill>
                  <a:srgbClr val="000000"/>
                </a:solidFill>
                <a:uFillTx/>
              </a:defRPr>
            </a:pPr>
            <a:r>
              <a:rPr lang="zh-TW" altLang="en-US" sz="2800" b="1" kern="0" dirty="0" smtClean="0">
                <a:solidFill>
                  <a:srgbClr val="008000"/>
                </a:solidFill>
                <a:latin typeface="標楷體" pitchFamily="65" charset="-120"/>
                <a:ea typeface="標楷體" pitchFamily="65" charset="-120"/>
              </a:rPr>
              <a:t>合併資產負債表</a:t>
            </a:r>
            <a:endParaRPr lang="en-US" altLang="en-US" sz="2800" b="1" kern="0" dirty="0">
              <a:solidFill>
                <a:srgbClr val="008000"/>
              </a:solidFill>
              <a:latin typeface="標楷體" pitchFamily="65" charset="-120"/>
              <a:ea typeface="標楷體" pitchFamily="65" charset="-120"/>
            </a:endParaRPr>
          </a:p>
        </p:txBody>
      </p:sp>
      <p:pic>
        <p:nvPicPr>
          <p:cNvPr id="7" name="Picture 1"/>
          <p:cNvPicPr>
            <a:picLocks noChangeAspect="1" noChangeArrowheads="1"/>
          </p:cNvPicPr>
          <p:nvPr/>
        </p:nvPicPr>
        <p:blipFill>
          <a:blip r:embed="rId2" cstate="print"/>
          <a:srcRect/>
          <a:stretch>
            <a:fillRect/>
          </a:stretch>
        </p:blipFill>
        <p:spPr bwMode="auto">
          <a:xfrm>
            <a:off x="1331640" y="434822"/>
            <a:ext cx="6840760" cy="636007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6" name="TextBox 13"/>
          <p:cNvSpPr txBox="1"/>
          <p:nvPr/>
        </p:nvSpPr>
        <p:spPr>
          <a:xfrm>
            <a:off x="2627784" y="188640"/>
            <a:ext cx="3816424" cy="523200"/>
          </a:xfrm>
          <a:prstGeom prst="rect">
            <a:avLst/>
          </a:prstGeom>
          <a:noFill/>
          <a:ln>
            <a:noFill/>
          </a:ln>
          <a:effectLst/>
        </p:spPr>
        <p:txBody>
          <a:bodyPr wrap="square" lIns="91430" tIns="45710" rIns="91430" bIns="45710">
            <a:spAutoFit/>
          </a:bodyPr>
          <a:lstStyle/>
          <a:p>
            <a:pPr algn="ctr" defTabSz="912808" fontAlgn="auto">
              <a:spcBef>
                <a:spcPts val="0"/>
              </a:spcBef>
              <a:spcAft>
                <a:spcPts val="0"/>
              </a:spcAft>
              <a:defRPr sz="1800" b="0" i="0" u="none" strike="noStrike" kern="0" cap="none" spc="0" baseline="0">
                <a:solidFill>
                  <a:srgbClr val="000000"/>
                </a:solidFill>
                <a:uFillTx/>
              </a:defRPr>
            </a:pPr>
            <a:r>
              <a:rPr lang="zh-TW" altLang="en-US" sz="2800" b="1" kern="0" dirty="0" smtClean="0">
                <a:solidFill>
                  <a:srgbClr val="008000"/>
                </a:solidFill>
                <a:latin typeface="標楷體" pitchFamily="65" charset="-120"/>
                <a:ea typeface="標楷體" pitchFamily="65" charset="-120"/>
              </a:rPr>
              <a:t>個體資產負債表</a:t>
            </a:r>
            <a:endParaRPr lang="en-US" altLang="en-US" sz="2800" b="1" kern="0" dirty="0">
              <a:solidFill>
                <a:srgbClr val="008000"/>
              </a:solidFill>
              <a:latin typeface="標楷體" pitchFamily="65" charset="-120"/>
              <a:ea typeface="標楷體" pitchFamily="65" charset="-120"/>
            </a:endParaRPr>
          </a:p>
        </p:txBody>
      </p:sp>
      <p:pic>
        <p:nvPicPr>
          <p:cNvPr id="7" name="Picture 1"/>
          <p:cNvPicPr>
            <a:picLocks noChangeAspect="1" noChangeArrowheads="1"/>
          </p:cNvPicPr>
          <p:nvPr/>
        </p:nvPicPr>
        <p:blipFill>
          <a:blip r:embed="rId2" cstate="print"/>
          <a:srcRect/>
          <a:stretch>
            <a:fillRect/>
          </a:stretch>
        </p:blipFill>
        <p:spPr bwMode="auto">
          <a:xfrm>
            <a:off x="2826875" y="548680"/>
            <a:ext cx="3950508" cy="630932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空白簡報">
  <a:themeElements>
    <a:clrScheme name="空白簡報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空白簡報">
      <a:majorFont>
        <a:latin typeface="Times New Roman"/>
        <a:ea typeface="新細明體"/>
        <a:cs typeface=""/>
      </a:majorFont>
      <a:minorFont>
        <a:latin typeface="Times New Roman"/>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ea typeface="新細明體" pitchFamily="18" charset="-120"/>
          </a:defRPr>
        </a:defPPr>
      </a:lstStyle>
    </a:lnDef>
  </a:objectDefaults>
  <a:extraClrSchemeLst>
    <a:extraClrScheme>
      <a:clrScheme name="空白簡報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空白簡報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空白簡報 3">
        <a:dk1>
          <a:srgbClr val="000000"/>
        </a:dk1>
        <a:lt1>
          <a:srgbClr val="FFFFCC"/>
        </a:lt1>
        <a:dk2>
          <a:srgbClr val="808000"/>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空白簡報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空白簡報 5">
        <a:dk1>
          <a:srgbClr val="000000"/>
        </a:dk1>
        <a:lt1>
          <a:srgbClr val="FFFFFF"/>
        </a:lt1>
        <a:dk2>
          <a:srgbClr val="000000"/>
        </a:dk2>
        <a:lt2>
          <a:srgbClr val="969696"/>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空白簡報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空白簡報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Office\Templates\空白簡報.pot</Template>
  <TotalTime>16200</TotalTime>
  <Words>393</Words>
  <Application>Microsoft Office PowerPoint</Application>
  <PresentationFormat>如螢幕大小 (4:3)</PresentationFormat>
  <Paragraphs>48</Paragraphs>
  <Slides>14</Slides>
  <Notes>1</Notes>
  <HiddenSlides>0</HiddenSlides>
  <MMClips>0</MMClips>
  <ScaleCrop>false</ScaleCrop>
  <HeadingPairs>
    <vt:vector size="4" baseType="variant">
      <vt:variant>
        <vt:lpstr>佈景主題</vt:lpstr>
      </vt:variant>
      <vt:variant>
        <vt:i4>1</vt:i4>
      </vt:variant>
      <vt:variant>
        <vt:lpstr>投影片標題</vt:lpstr>
      </vt:variant>
      <vt:variant>
        <vt:i4>14</vt:i4>
      </vt:variant>
    </vt:vector>
  </HeadingPairs>
  <TitlesOfParts>
    <vt:vector size="15" baseType="lpstr">
      <vt:lpstr>空白簡報</vt:lpstr>
      <vt:lpstr>投影片 1</vt:lpstr>
      <vt:lpstr>投影片 2</vt:lpstr>
      <vt:lpstr>投影片 3</vt:lpstr>
      <vt:lpstr>投影片 4</vt:lpstr>
      <vt:lpstr>投影片 5</vt:lpstr>
      <vt:lpstr>投影片 6</vt:lpstr>
      <vt:lpstr>投影片 7</vt:lpstr>
      <vt:lpstr>投影片 8</vt:lpstr>
      <vt:lpstr>投影片 9</vt:lpstr>
      <vt:lpstr>投影片 10</vt:lpstr>
      <vt:lpstr>投影片 11</vt:lpstr>
      <vt:lpstr>投影片 12</vt:lpstr>
      <vt:lpstr>投影片 13</vt:lpstr>
      <vt:lpstr>投影片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林坤明</dc:creator>
  <cp:lastModifiedBy>tmliang</cp:lastModifiedBy>
  <cp:revision>963</cp:revision>
  <cp:lastPrinted>2021-11-18T01:43:33Z</cp:lastPrinted>
  <dcterms:created xsi:type="dcterms:W3CDTF">2001-04-13T10:25:59Z</dcterms:created>
  <dcterms:modified xsi:type="dcterms:W3CDTF">2021-11-18T02:15:12Z</dcterms:modified>
</cp:coreProperties>
</file>